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68"/>
  </p:notesMasterIdLst>
  <p:handoutMasterIdLst>
    <p:handoutMasterId r:id="rId69"/>
  </p:handoutMasterIdLst>
  <p:sldIdLst>
    <p:sldId id="346" r:id="rId7"/>
    <p:sldId id="260" r:id="rId8"/>
    <p:sldId id="345" r:id="rId9"/>
    <p:sldId id="272" r:id="rId10"/>
    <p:sldId id="268" r:id="rId11"/>
    <p:sldId id="259" r:id="rId12"/>
    <p:sldId id="336"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5" r:id="rId37"/>
    <p:sldId id="306" r:id="rId38"/>
    <p:sldId id="307" r:id="rId39"/>
    <p:sldId id="337" r:id="rId40"/>
    <p:sldId id="309" r:id="rId41"/>
    <p:sldId id="310" r:id="rId42"/>
    <p:sldId id="311" r:id="rId43"/>
    <p:sldId id="312" r:id="rId44"/>
    <p:sldId id="313" r:id="rId45"/>
    <p:sldId id="314" r:id="rId46"/>
    <p:sldId id="315" r:id="rId47"/>
    <p:sldId id="316" r:id="rId48"/>
    <p:sldId id="338" r:id="rId49"/>
    <p:sldId id="318" r:id="rId50"/>
    <p:sldId id="319" r:id="rId51"/>
    <p:sldId id="320" r:id="rId52"/>
    <p:sldId id="321" r:id="rId53"/>
    <p:sldId id="339" r:id="rId54"/>
    <p:sldId id="340" r:id="rId55"/>
    <p:sldId id="324" r:id="rId56"/>
    <p:sldId id="325" r:id="rId57"/>
    <p:sldId id="326" r:id="rId58"/>
    <p:sldId id="341" r:id="rId59"/>
    <p:sldId id="328" r:id="rId60"/>
    <p:sldId id="329" r:id="rId61"/>
    <p:sldId id="330" r:id="rId62"/>
    <p:sldId id="342" r:id="rId63"/>
    <p:sldId id="332" r:id="rId64"/>
    <p:sldId id="343" r:id="rId65"/>
    <p:sldId id="344" r:id="rId66"/>
    <p:sldId id="335"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EB8"/>
    <a:srgbClr val="0A79D2"/>
    <a:srgbClr val="D1BCD7"/>
    <a:srgbClr val="009900"/>
    <a:srgbClr val="0000FF"/>
    <a:srgbClr val="DA7726"/>
    <a:srgbClr val="FDCBD9"/>
    <a:srgbClr val="67217A"/>
    <a:srgbClr val="40404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82624" autoAdjust="0"/>
  </p:normalViewPr>
  <p:slideViewPr>
    <p:cSldViewPr>
      <p:cViewPr varScale="1">
        <p:scale>
          <a:sx n="91" d="100"/>
          <a:sy n="91" d="100"/>
        </p:scale>
        <p:origin x="1026" y="7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2/11/2016 3:09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2/11/2016 3:09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93013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15</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9594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698761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80841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338413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4107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19795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10891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2/11/2016 3:09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2064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And so on to the first of four sections of this talk.</a:t>
            </a:r>
          </a:p>
          <a:p>
            <a:r>
              <a:rPr lang="en-US" sz="900" kern="1200" dirty="0" smtClean="0">
                <a:solidFill>
                  <a:schemeClr val="tx1"/>
                </a:solidFill>
                <a:effectLst/>
                <a:latin typeface="Segoe UI Light" pitchFamily="34" charset="0"/>
                <a:ea typeface="+mn-ea"/>
                <a:cs typeface="+mn-cs"/>
              </a:rPr>
              <a:t>* Async void is only for event-handlers.</a:t>
            </a:r>
          </a:p>
          <a:p>
            <a:r>
              <a:rPr lang="en-US" sz="900" kern="1200" dirty="0" smtClean="0">
                <a:solidFill>
                  <a:schemeClr val="tx1"/>
                </a:solidFill>
                <a:effectLst/>
                <a:latin typeface="Segoe UI Light" pitchFamily="34" charset="0"/>
                <a:ea typeface="+mn-ea"/>
                <a:cs typeface="+mn-cs"/>
              </a:rPr>
              <a:t>* I'll motivate it with developer stories.</a:t>
            </a:r>
          </a:p>
          <a:p>
            <a:r>
              <a:rPr lang="en-US" sz="900" kern="1200" dirty="0" smtClean="0">
                <a:solidFill>
                  <a:schemeClr val="tx1"/>
                </a:solidFill>
                <a:effectLst/>
                <a:latin typeface="Segoe UI Light" pitchFamily="34" charset="0"/>
                <a:ea typeface="+mn-ea"/>
                <a:cs typeface="+mn-cs"/>
              </a:rPr>
              <a:t>* Actually, all the scenarios in this talk come straight from developers, and most of the code.</a:t>
            </a:r>
          </a:p>
          <a:p>
            <a:r>
              <a:rPr lang="en-US" sz="900" kern="1200" dirty="0" smtClean="0">
                <a:solidFill>
                  <a:schemeClr val="tx1"/>
                </a:solidFill>
                <a:effectLst/>
                <a:latin typeface="Segoe UI Light" pitchFamily="34" charset="0"/>
                <a:ea typeface="+mn-ea"/>
                <a:cs typeface="+mn-cs"/>
              </a:rPr>
              <a:t>[CLICK]</a:t>
            </a:r>
          </a:p>
          <a:p>
            <a:r>
              <a:rPr lang="en-US" sz="900" b="1" kern="1200" dirty="0" smtClean="0">
                <a:solidFill>
                  <a:schemeClr val="tx1"/>
                </a:solidFill>
                <a:effectLst/>
                <a:latin typeface="Segoe UI Light" pitchFamily="34" charset="0"/>
                <a:ea typeface="+mn-ea"/>
                <a:cs typeface="+mn-cs"/>
              </a:rPr>
              <a:t>* "I have a Silverlight page that uses RIA services async to load the data for the page."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"This works fine if the user waits for a few seconds before selecting the print button."</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"But does *not* work if the user prints right away."</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"If the user clicks the Print button before all of the page data is loaded, the printed output does not have all of the data."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Diagnosis: she was using async void deep inside her code.</a:t>
            </a:r>
          </a:p>
          <a:p>
            <a:r>
              <a:rPr lang="en-US" sz="900" kern="1200" dirty="0" smtClean="0">
                <a:solidFill>
                  <a:schemeClr val="tx1"/>
                </a:solidFill>
                <a:effectLst/>
                <a:latin typeface="Segoe UI Light" pitchFamily="34" charset="0"/>
                <a:ea typeface="+mn-ea"/>
                <a:cs typeface="+mn-cs"/>
              </a:rPr>
              <a:t>* Fix: should return Task from her internal async methods, not void.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3497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Let me put that more strongly</a:t>
            </a:r>
          </a:p>
          <a:p>
            <a:r>
              <a:rPr lang="en-US" sz="900" kern="1200" dirty="0" smtClean="0">
                <a:solidFill>
                  <a:schemeClr val="tx1"/>
                </a:solidFill>
                <a:effectLst/>
                <a:latin typeface="Segoe UI Light" pitchFamily="34" charset="0"/>
                <a:ea typeface="+mn-ea"/>
                <a:cs typeface="+mn-cs"/>
              </a:rPr>
              <a:t>* For goodness' sake, stop using async void everywhere.</a:t>
            </a:r>
          </a:p>
          <a:p>
            <a:r>
              <a:rPr lang="en-US" sz="900" kern="1200" dirty="0" smtClean="0">
                <a:solidFill>
                  <a:schemeClr val="tx1"/>
                </a:solidFill>
                <a:effectLst/>
                <a:latin typeface="Segoe UI Light" pitchFamily="34" charset="0"/>
                <a:ea typeface="+mn-ea"/>
                <a:cs typeface="+mn-cs"/>
              </a:rPr>
              <a:t>* (At first that was going to be the title of my talk)</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50080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728338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Actually, I won't show her code because it was a bit involved.</a:t>
            </a:r>
          </a:p>
          <a:p>
            <a:r>
              <a:rPr lang="en-US" sz="900" kern="1200" dirty="0" smtClean="0">
                <a:solidFill>
                  <a:schemeClr val="tx1"/>
                </a:solidFill>
                <a:effectLst/>
                <a:latin typeface="Segoe UI Light" pitchFamily="34" charset="0"/>
                <a:ea typeface="+mn-ea"/>
                <a:cs typeface="+mn-cs"/>
              </a:rPr>
              <a:t>* I'll show someone else who made the exact same mistake.</a:t>
            </a:r>
          </a:p>
          <a:p>
            <a:r>
              <a:rPr lang="en-US" sz="900" kern="1200" dirty="0" smtClean="0">
                <a:solidFill>
                  <a:schemeClr val="tx1"/>
                </a:solidFill>
                <a:effectLst/>
                <a:latin typeface="Segoe UI Light" pitchFamily="34" charset="0"/>
                <a:ea typeface="+mn-ea"/>
                <a:cs typeface="+mn-cs"/>
              </a:rPr>
              <a:t>* Their async method returns void rather than Task.</a:t>
            </a:r>
          </a:p>
          <a:p>
            <a:r>
              <a:rPr lang="en-US" sz="900" kern="1200" dirty="0" smtClean="0">
                <a:solidFill>
                  <a:schemeClr val="tx1"/>
                </a:solidFill>
                <a:effectLst/>
                <a:latin typeface="Segoe UI Light" pitchFamily="34" charset="0"/>
                <a:ea typeface="+mn-ea"/>
                <a:cs typeface="+mn-cs"/>
              </a:rPr>
              <a:t>* This code actually comes from Microsoft's own official Win8 SDK samples!</a:t>
            </a:r>
          </a:p>
          <a:p>
            <a:r>
              <a:rPr lang="en-US" sz="900" kern="1200" dirty="0" smtClean="0">
                <a:solidFill>
                  <a:schemeClr val="tx1"/>
                </a:solidFill>
                <a:effectLst/>
                <a:latin typeface="Segoe UI Light" pitchFamily="34" charset="0"/>
                <a:ea typeface="+mn-ea"/>
                <a:cs typeface="+mn-cs"/>
              </a:rPr>
              <a:t>* Goes to show that it's a common mistake that anyone can make.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Clicks a button, invokes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Invokes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which kicks off request for data and then awaits response</a:t>
            </a:r>
          </a:p>
          <a:p>
            <a:r>
              <a:rPr lang="en-US" sz="900" kern="1200" dirty="0" smtClean="0">
                <a:solidFill>
                  <a:schemeClr val="tx1"/>
                </a:solidFill>
                <a:effectLst/>
                <a:latin typeface="Segoe UI Light" pitchFamily="34" charset="0"/>
                <a:ea typeface="+mn-ea"/>
                <a:cs typeface="+mn-cs"/>
              </a:rPr>
              <a:t>* You know what happens now. At the first await, control returns straight back to the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Normally at this point the caller would await until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finishes.</a:t>
            </a:r>
          </a:p>
          <a:p>
            <a:r>
              <a:rPr lang="en-US" sz="900" kern="1200" dirty="0" smtClean="0">
                <a:solidFill>
                  <a:schemeClr val="tx1"/>
                </a:solidFill>
                <a:effectLst/>
                <a:latin typeface="Segoe UI Light" pitchFamily="34" charset="0"/>
                <a:ea typeface="+mn-ea"/>
                <a:cs typeface="+mn-cs"/>
              </a:rPr>
              <a:t>* But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returned void, not Task, so the caller can’t do that.</a:t>
            </a:r>
          </a:p>
          <a:p>
            <a:r>
              <a:rPr lang="en-US" sz="900" kern="1200" dirty="0" smtClean="0">
                <a:solidFill>
                  <a:schemeClr val="tx1"/>
                </a:solidFill>
                <a:effectLst/>
                <a:latin typeface="Segoe UI Light" pitchFamily="34" charset="0"/>
                <a:ea typeface="+mn-ea"/>
                <a:cs typeface="+mn-cs"/>
              </a:rPr>
              <a:t>* Instead it awaits a Task Delay, so returns back to its own caller, the UI message loop</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Some time later, the response will come back. Or the delay will finish.</a:t>
            </a:r>
          </a:p>
          <a:p>
            <a:r>
              <a:rPr lang="en-US" sz="900" kern="1200" dirty="0" smtClean="0">
                <a:solidFill>
                  <a:schemeClr val="tx1"/>
                </a:solidFill>
                <a:effectLst/>
                <a:latin typeface="Segoe UI Light" pitchFamily="34" charset="0"/>
                <a:ea typeface="+mn-ea"/>
                <a:cs typeface="+mn-cs"/>
              </a:rPr>
              <a:t>* Don't know which will happen first.</a:t>
            </a:r>
          </a:p>
          <a:p>
            <a:r>
              <a:rPr lang="en-US" sz="900" kern="1200" dirty="0" smtClean="0">
                <a:solidFill>
                  <a:schemeClr val="tx1"/>
                </a:solidFill>
                <a:effectLst/>
                <a:latin typeface="Segoe UI Light" pitchFamily="34" charset="0"/>
                <a:ea typeface="+mn-ea"/>
                <a:cs typeface="+mn-cs"/>
              </a:rPr>
              <a:t>* Maybe it'll assign to </a:t>
            </a:r>
            <a:r>
              <a:rPr lang="en-US" sz="900" kern="1200" dirty="0" err="1" smtClean="0">
                <a:solidFill>
                  <a:schemeClr val="tx1"/>
                </a:solidFill>
                <a:effectLst/>
                <a:latin typeface="Segoe UI Light" pitchFamily="34" charset="0"/>
                <a:ea typeface="+mn-ea"/>
                <a:cs typeface="+mn-cs"/>
              </a:rPr>
              <a:t>m_GetResponse</a:t>
            </a:r>
            <a:r>
              <a:rPr lang="en-US" sz="900" kern="1200" dirty="0" smtClean="0">
                <a:solidFill>
                  <a:schemeClr val="tx1"/>
                </a:solidFill>
                <a:effectLst/>
                <a:latin typeface="Segoe UI Light" pitchFamily="34" charset="0"/>
                <a:ea typeface="+mn-ea"/>
                <a:cs typeface="+mn-cs"/>
              </a:rPr>
              <a:t> first. Or maybe not.</a:t>
            </a:r>
          </a:p>
          <a:p>
            <a:r>
              <a:rPr lang="en-US" sz="900" kern="1200" dirty="0" smtClean="0">
                <a:solidFill>
                  <a:schemeClr val="tx1"/>
                </a:solidFill>
                <a:effectLst/>
                <a:latin typeface="Segoe UI Light" pitchFamily="34" charset="0"/>
                <a:ea typeface="+mn-ea"/>
                <a:cs typeface="+mn-cs"/>
              </a:rPr>
              <a:t>* That's what the developer said "My code doesn't work 100% reliably".</a:t>
            </a:r>
          </a:p>
          <a:p>
            <a:r>
              <a:rPr lang="en-US" sz="900" kern="1200" dirty="0" smtClean="0">
                <a:solidFill>
                  <a:schemeClr val="tx1"/>
                </a:solidFill>
                <a:effectLst/>
                <a:latin typeface="Segoe UI Light" pitchFamily="34" charset="0"/>
                <a:ea typeface="+mn-ea"/>
                <a:cs typeface="+mn-cs"/>
              </a:rPr>
              <a:t>* Had obviously experimented with </a:t>
            </a:r>
            <a:r>
              <a:rPr lang="en-US" sz="900" kern="1200" dirty="0" err="1" smtClean="0">
                <a:solidFill>
                  <a:schemeClr val="tx1"/>
                </a:solidFill>
                <a:effectLst/>
                <a:latin typeface="Segoe UI Light" pitchFamily="34" charset="0"/>
                <a:ea typeface="+mn-ea"/>
                <a:cs typeface="+mn-cs"/>
              </a:rPr>
              <a:t>Task.Delay</a:t>
            </a:r>
            <a:r>
              <a:rPr lang="en-US" sz="900" kern="1200" dirty="0" smtClean="0">
                <a:solidFill>
                  <a:schemeClr val="tx1"/>
                </a:solidFill>
                <a:effectLst/>
                <a:latin typeface="Segoe UI Light" pitchFamily="34" charset="0"/>
                <a:ea typeface="+mn-ea"/>
                <a:cs typeface="+mn-cs"/>
              </a:rPr>
              <a:t> until they got the right delay to work on their </a:t>
            </a:r>
            <a:r>
              <a:rPr lang="en-US" sz="900" kern="1200" dirty="0" err="1" smtClean="0">
                <a:solidFill>
                  <a:schemeClr val="tx1"/>
                </a:solidFill>
                <a:effectLst/>
                <a:latin typeface="Segoe UI Light" pitchFamily="34" charset="0"/>
                <a:ea typeface="+mn-ea"/>
                <a:cs typeface="+mn-cs"/>
              </a:rPr>
              <a:t>dev</a:t>
            </a:r>
            <a:r>
              <a:rPr lang="en-US" sz="900" kern="1200" dirty="0" smtClean="0">
                <a:solidFill>
                  <a:schemeClr val="tx1"/>
                </a:solidFill>
                <a:effectLst/>
                <a:latin typeface="Segoe UI Light" pitchFamily="34" charset="0"/>
                <a:ea typeface="+mn-ea"/>
                <a:cs typeface="+mn-cs"/>
              </a:rPr>
              <a:t> network!</a:t>
            </a:r>
          </a:p>
          <a:p>
            <a:r>
              <a:rPr lang="en-US" sz="900" kern="1200" dirty="0" smtClean="0">
                <a:solidFill>
                  <a:schemeClr val="tx1"/>
                </a:solidFill>
                <a:effectLst/>
                <a:latin typeface="Segoe UI Light" pitchFamily="34" charset="0"/>
                <a:ea typeface="+mn-ea"/>
                <a:cs typeface="+mn-cs"/>
              </a:rPr>
              <a:t>* The problem is all down to this async void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It's a void, right. It doesn't return anything to its caller.</a:t>
            </a:r>
          </a:p>
          <a:p>
            <a:r>
              <a:rPr lang="en-US" sz="900" kern="1200" dirty="0" smtClean="0">
                <a:solidFill>
                  <a:schemeClr val="tx1"/>
                </a:solidFill>
                <a:effectLst/>
                <a:latin typeface="Segoe UI Light" pitchFamily="34" charset="0"/>
                <a:ea typeface="+mn-ea"/>
                <a:cs typeface="+mn-cs"/>
              </a:rPr>
              <a:t>* The caller can't do anything with it.</a:t>
            </a:r>
          </a:p>
          <a:p>
            <a:r>
              <a:rPr lang="en-US" sz="900" kern="1200" dirty="0" smtClean="0">
                <a:solidFill>
                  <a:schemeClr val="tx1"/>
                </a:solidFill>
                <a:effectLst/>
                <a:latin typeface="Segoe UI Light" pitchFamily="34" charset="0"/>
                <a:ea typeface="+mn-ea"/>
                <a:cs typeface="+mn-cs"/>
              </a:rPr>
              <a:t>* The caller is UNABLE to know when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has finished.</a:t>
            </a:r>
          </a:p>
          <a:p>
            <a:r>
              <a:rPr lang="en-US" sz="900" kern="1200" dirty="0" smtClean="0">
                <a:solidFill>
                  <a:schemeClr val="tx1"/>
                </a:solidFill>
                <a:effectLst/>
                <a:latin typeface="Segoe UI Light" pitchFamily="34" charset="0"/>
                <a:ea typeface="+mn-ea"/>
                <a:cs typeface="+mn-cs"/>
              </a:rPr>
              <a:t>* It's basically fire-and-forget.</a:t>
            </a:r>
          </a:p>
          <a:p>
            <a:r>
              <a:rPr lang="en-US" sz="900" kern="1200" dirty="0" smtClean="0">
                <a:solidFill>
                  <a:schemeClr val="tx1"/>
                </a:solidFill>
                <a:effectLst/>
                <a:latin typeface="Segoe UI Light" pitchFamily="34" charset="0"/>
                <a:ea typeface="+mn-ea"/>
                <a:cs typeface="+mn-cs"/>
              </a:rPr>
              <a:t>* That's the crux of the problem, fire-and-forget.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75810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Actually, before we go on to fix it, I want to highlight another problem with fire-and-forget async voids.</a:t>
            </a:r>
          </a:p>
          <a:p>
            <a:r>
              <a:rPr lang="en-US" sz="900" kern="1200" dirty="0" smtClean="0">
                <a:solidFill>
                  <a:schemeClr val="tx1"/>
                </a:solidFill>
                <a:effectLst/>
                <a:latin typeface="Segoe UI Light" pitchFamily="34" charset="0"/>
                <a:ea typeface="+mn-ea"/>
                <a:cs typeface="+mn-cs"/>
              </a:rPr>
              <a:t>* Let's comment out the problematic race condition</a:t>
            </a:r>
          </a:p>
          <a:p>
            <a:r>
              <a:rPr lang="en-US" sz="900" kern="1200" dirty="0" smtClean="0">
                <a:solidFill>
                  <a:schemeClr val="tx1"/>
                </a:solidFill>
                <a:effectLst/>
                <a:latin typeface="Segoe UI Light" pitchFamily="34" charset="0"/>
                <a:ea typeface="+mn-ea"/>
                <a:cs typeface="+mn-cs"/>
              </a:rPr>
              <a:t>* and see how exceptions behave from a fire-and-forget method.</a:t>
            </a:r>
          </a:p>
          <a:p>
            <a:r>
              <a:rPr lang="en-US" sz="900" kern="1200" dirty="0" smtClean="0">
                <a:solidFill>
                  <a:schemeClr val="tx1"/>
                </a:solidFill>
                <a:effectLst/>
                <a:latin typeface="Segoe UI Light" pitchFamily="34" charset="0"/>
                <a:ea typeface="+mn-ea"/>
                <a:cs typeface="+mn-cs"/>
              </a:rPr>
              <a:t>* We'll focus on the try/catch, to catch exceptions arising from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Once again, we invoke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It calls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As you know, at the first await, it returns to its caller.</a:t>
            </a:r>
          </a:p>
          <a:p>
            <a:r>
              <a:rPr lang="en-US" sz="900" kern="1200" dirty="0" smtClean="0">
                <a:solidFill>
                  <a:schemeClr val="tx1"/>
                </a:solidFill>
                <a:effectLst/>
                <a:latin typeface="Segoe UI Light" pitchFamily="34" charset="0"/>
                <a:ea typeface="+mn-ea"/>
                <a:cs typeface="+mn-cs"/>
              </a:rPr>
              <a:t>* The thing is, at this stage, there's been no exception yet, so nothing gets caught.</a:t>
            </a:r>
          </a:p>
          <a:p>
            <a:r>
              <a:rPr lang="en-US" sz="900" kern="1200" dirty="0" smtClean="0">
                <a:solidFill>
                  <a:schemeClr val="tx1"/>
                </a:solidFill>
                <a:effectLst/>
                <a:latin typeface="Segoe UI Light" pitchFamily="34" charset="0"/>
                <a:ea typeface="+mn-ea"/>
                <a:cs typeface="+mn-cs"/>
              </a:rPr>
              <a:t>* We breeze through the catch block and return to the UI.</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Now the network request comes back, maybe with a 404 error.</a:t>
            </a:r>
          </a:p>
          <a:p>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throws an exception.</a:t>
            </a:r>
          </a:p>
          <a:p>
            <a:r>
              <a:rPr lang="en-US" sz="900" kern="1200" dirty="0" smtClean="0">
                <a:solidFill>
                  <a:schemeClr val="tx1"/>
                </a:solidFill>
                <a:effectLst/>
                <a:latin typeface="Segoe UI Light" pitchFamily="34" charset="0"/>
                <a:ea typeface="+mn-ea"/>
                <a:cs typeface="+mn-cs"/>
              </a:rPr>
              <a:t>* But where can an exception go out of a fire-and-forget method?</a:t>
            </a:r>
          </a:p>
          <a:p>
            <a:r>
              <a:rPr lang="en-US" sz="900" kern="1200" dirty="0" smtClean="0">
                <a:solidFill>
                  <a:schemeClr val="tx1"/>
                </a:solidFill>
                <a:effectLst/>
                <a:latin typeface="Segoe UI Light" pitchFamily="34" charset="0"/>
                <a:ea typeface="+mn-ea"/>
                <a:cs typeface="+mn-cs"/>
              </a:rPr>
              <a:t>* Can't go back to Button1_Click, because that's already finished.</a:t>
            </a:r>
          </a:p>
          <a:p>
            <a:r>
              <a:rPr lang="en-US" sz="900" kern="1200" dirty="0" smtClean="0">
                <a:solidFill>
                  <a:schemeClr val="tx1"/>
                </a:solidFill>
                <a:effectLst/>
                <a:latin typeface="Segoe UI Light" pitchFamily="34" charset="0"/>
                <a:ea typeface="+mn-ea"/>
                <a:cs typeface="+mn-cs"/>
              </a:rPr>
              <a:t>* Answer is that all exceptions from these fire-and-forget async voids</a:t>
            </a:r>
          </a:p>
          <a:p>
            <a:r>
              <a:rPr lang="en-US" sz="900" kern="1200" dirty="0" smtClean="0">
                <a:solidFill>
                  <a:schemeClr val="tx1"/>
                </a:solidFill>
                <a:effectLst/>
                <a:latin typeface="Segoe UI Light" pitchFamily="34" charset="0"/>
                <a:ea typeface="+mn-ea"/>
                <a:cs typeface="+mn-cs"/>
              </a:rPr>
              <a:t>  get posted straight to the UI thread.</a:t>
            </a:r>
          </a:p>
          <a:p>
            <a:r>
              <a:rPr lang="en-US" sz="900" kern="1200" dirty="0" smtClean="0">
                <a:solidFill>
                  <a:schemeClr val="tx1"/>
                </a:solidFill>
                <a:effectLst/>
                <a:latin typeface="Segoe UI Light" pitchFamily="34" charset="0"/>
                <a:ea typeface="+mn-ea"/>
                <a:cs typeface="+mn-cs"/>
              </a:rPr>
              <a:t>* In Win8, terminates app. In Phone, silently swallowed. In WPF, dialog.</a:t>
            </a:r>
          </a:p>
          <a:p>
            <a:r>
              <a:rPr lang="en-US" sz="900" kern="1200" dirty="0" smtClean="0">
                <a:solidFill>
                  <a:schemeClr val="tx1"/>
                </a:solidFill>
                <a:effectLst/>
                <a:latin typeface="Segoe UI Light" pitchFamily="34" charset="0"/>
                <a:ea typeface="+mn-ea"/>
                <a:cs typeface="+mn-cs"/>
              </a:rPr>
              <a:t>* In no cases is that desirable.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15198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We've seen that async void is a "fire-and-forget" mechanism</a:t>
            </a:r>
          </a:p>
          <a:p>
            <a:r>
              <a:rPr lang="en-US" sz="900" kern="1200" dirty="0" smtClean="0">
                <a:solidFill>
                  <a:schemeClr val="tx1"/>
                </a:solidFill>
                <a:effectLst/>
                <a:latin typeface="Segoe UI Light" pitchFamily="34" charset="0"/>
                <a:ea typeface="+mn-ea"/>
                <a:cs typeface="+mn-cs"/>
              </a:rPr>
              <a:t>* Meaning: the caller is *unable* to know when an async void has finished.</a:t>
            </a:r>
          </a:p>
          <a:p>
            <a:r>
              <a:rPr lang="en-US" sz="900" kern="1200" dirty="0" smtClean="0">
                <a:solidFill>
                  <a:schemeClr val="tx1"/>
                </a:solidFill>
                <a:effectLst/>
                <a:latin typeface="Segoe UI Light" pitchFamily="34" charset="0"/>
                <a:ea typeface="+mn-ea"/>
                <a:cs typeface="+mn-cs"/>
              </a:rPr>
              <a:t>* And the caller is *unable* to catch exceptions from an async void method.</a:t>
            </a:r>
          </a:p>
          <a:p>
            <a:r>
              <a:rPr lang="en-US" sz="900" kern="1200" dirty="0" smtClean="0">
                <a:solidFill>
                  <a:schemeClr val="tx1"/>
                </a:solidFill>
                <a:effectLst/>
                <a:latin typeface="Segoe UI Light" pitchFamily="34" charset="0"/>
                <a:ea typeface="+mn-ea"/>
                <a:cs typeface="+mn-cs"/>
              </a:rPr>
              <a:t>* Guidance is to use async void solely for top-level event handlers.</a:t>
            </a:r>
          </a:p>
          <a:p>
            <a:r>
              <a:rPr lang="en-US" sz="900" kern="1200" dirty="0" smtClean="0">
                <a:solidFill>
                  <a:schemeClr val="tx1"/>
                </a:solidFill>
                <a:effectLst/>
                <a:latin typeface="Segoe UI Light" pitchFamily="34" charset="0"/>
                <a:ea typeface="+mn-ea"/>
                <a:cs typeface="+mn-cs"/>
              </a:rPr>
              <a:t>* Everywhere else in code, like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async methods should return Task.</a:t>
            </a:r>
          </a:p>
          <a:p>
            <a:r>
              <a:rPr lang="en-US" sz="900" kern="1200" dirty="0" smtClean="0">
                <a:solidFill>
                  <a:schemeClr val="tx1"/>
                </a:solidFill>
                <a:effectLst/>
                <a:latin typeface="Segoe UI Light" pitchFamily="34" charset="0"/>
                <a:ea typeface="+mn-ea"/>
                <a:cs typeface="+mn-cs"/>
              </a:rPr>
              <a:t>* There’s one other danger, about async void and lambdas, I’ll come to it in a moment.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81376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But first let’s fix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should return Task, not void.</a:t>
            </a:r>
          </a:p>
          <a:p>
            <a:r>
              <a:rPr lang="en-US" sz="900" kern="1200" dirty="0" smtClean="0">
                <a:solidFill>
                  <a:schemeClr val="tx1"/>
                </a:solidFill>
                <a:effectLst/>
                <a:latin typeface="Segoe UI Light" pitchFamily="34" charset="0"/>
                <a:ea typeface="+mn-ea"/>
                <a:cs typeface="+mn-cs"/>
              </a:rPr>
              <a:t>* Convention: every method that returns Task has a name ending with Async</a:t>
            </a:r>
          </a:p>
          <a:p>
            <a:r>
              <a:rPr lang="en-US" sz="900" kern="1200" dirty="0" smtClean="0">
                <a:solidFill>
                  <a:schemeClr val="tx1"/>
                </a:solidFill>
                <a:effectLst/>
                <a:latin typeface="Segoe UI Light" pitchFamily="34" charset="0"/>
                <a:ea typeface="+mn-ea"/>
                <a:cs typeface="+mn-cs"/>
              </a:rPr>
              <a:t>* The caller sees that name and knows he should await it.</a:t>
            </a:r>
          </a:p>
          <a:p>
            <a:r>
              <a:rPr lang="en-US" sz="900" kern="1200" dirty="0" smtClean="0">
                <a:solidFill>
                  <a:schemeClr val="tx1"/>
                </a:solidFill>
                <a:effectLst/>
                <a:latin typeface="Segoe UI Light" pitchFamily="34" charset="0"/>
                <a:ea typeface="+mn-ea"/>
                <a:cs typeface="+mn-cs"/>
              </a:rPr>
              <a:t>* And we can get rid of that awful </a:t>
            </a:r>
            <a:r>
              <a:rPr lang="en-US" sz="900" kern="1200" dirty="0" err="1" smtClean="0">
                <a:solidFill>
                  <a:schemeClr val="tx1"/>
                </a:solidFill>
                <a:effectLst/>
                <a:latin typeface="Segoe UI Light" pitchFamily="34" charset="0"/>
                <a:ea typeface="+mn-ea"/>
                <a:cs typeface="+mn-cs"/>
              </a:rPr>
              <a:t>Task.Delay</a:t>
            </a:r>
            <a:r>
              <a:rPr lang="en-US" sz="900" kern="1200" dirty="0" smtClean="0">
                <a:solidFill>
                  <a:schemeClr val="tx1"/>
                </a:solidFill>
                <a:effectLst/>
                <a:latin typeface="Segoe UI Light" pitchFamily="34" charset="0"/>
                <a:ea typeface="+mn-ea"/>
                <a:cs typeface="+mn-cs"/>
              </a:rPr>
              <a:t> rubbish.</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724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Now section two of four.</a:t>
            </a:r>
          </a:p>
          <a:p>
            <a:r>
              <a:rPr lang="en-US" sz="900" kern="1200" dirty="0" smtClean="0">
                <a:solidFill>
                  <a:schemeClr val="tx1"/>
                </a:solidFill>
                <a:effectLst/>
                <a:latin typeface="Segoe UI Light" pitchFamily="34" charset="0"/>
                <a:ea typeface="+mn-ea"/>
                <a:cs typeface="+mn-cs"/>
              </a:rPr>
              <a:t>* I want to talk about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about IO- and CPU-bound workloads.</a:t>
            </a:r>
          </a:p>
          <a:p>
            <a:r>
              <a:rPr lang="en-US" sz="900" kern="1200" dirty="0" smtClean="0">
                <a:solidFill>
                  <a:schemeClr val="tx1"/>
                </a:solidFill>
                <a:effectLst/>
                <a:latin typeface="Segoe UI Light" pitchFamily="34" charset="0"/>
                <a:ea typeface="+mn-ea"/>
                <a:cs typeface="+mn-cs"/>
              </a:rPr>
              <a:t>* Let's hear what the developer had to say. He said:</a:t>
            </a:r>
          </a:p>
          <a:p>
            <a:r>
              <a:rPr lang="en-US" sz="900" kern="1200" dirty="0" smtClean="0">
                <a:solidFill>
                  <a:schemeClr val="tx1"/>
                </a:solidFill>
                <a:effectLst/>
                <a:latin typeface="Segoe UI Light" pitchFamily="34" charset="0"/>
                <a:ea typeface="+mn-ea"/>
                <a:cs typeface="+mn-cs"/>
              </a:rPr>
              <a:t>[CLICK]</a:t>
            </a:r>
          </a:p>
          <a:p>
            <a:r>
              <a:rPr lang="en-US" sz="900" b="1" kern="1200" dirty="0" smtClean="0">
                <a:solidFill>
                  <a:schemeClr val="tx1"/>
                </a:solidFill>
                <a:effectLst/>
                <a:latin typeface="Segoe UI Light" pitchFamily="34" charset="0"/>
                <a:ea typeface="+mn-ea"/>
                <a:cs typeface="+mn-cs"/>
              </a:rPr>
              <a:t>* "I'm now looking at the biggest user complaint about a slow running operation in an ASP.NET </a:t>
            </a:r>
            <a:r>
              <a:rPr lang="en-US" sz="900" b="1" kern="1200" dirty="0" err="1" smtClean="0">
                <a:solidFill>
                  <a:schemeClr val="tx1"/>
                </a:solidFill>
                <a:effectLst/>
                <a:latin typeface="Segoe UI Light" pitchFamily="34" charset="0"/>
                <a:ea typeface="+mn-ea"/>
                <a:cs typeface="+mn-cs"/>
              </a:rPr>
              <a:t>WebForms</a:t>
            </a:r>
            <a:r>
              <a:rPr lang="en-US" sz="900" b="1" kern="1200" dirty="0" smtClean="0">
                <a:solidFill>
                  <a:schemeClr val="tx1"/>
                </a:solidFill>
                <a:effectLst/>
                <a:latin typeface="Segoe UI Light" pitchFamily="34" charset="0"/>
                <a:ea typeface="+mn-ea"/>
                <a:cs typeface="+mn-cs"/>
              </a:rPr>
              <a:t> page."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"Essentially, the page loads some data and I'm wondering if it'd be the best approach to use the Task Parallel Library."</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"The method itself </a:t>
            </a:r>
            <a:r>
              <a:rPr lang="en-US" sz="900" b="1" kern="1200" dirty="0" err="1" smtClean="0">
                <a:solidFill>
                  <a:schemeClr val="tx1"/>
                </a:solidFill>
                <a:effectLst/>
                <a:latin typeface="Segoe UI Light" pitchFamily="34" charset="0"/>
                <a:ea typeface="+mn-ea"/>
                <a:cs typeface="+mn-cs"/>
              </a:rPr>
              <a:t>deserializes</a:t>
            </a:r>
            <a:r>
              <a:rPr lang="en-US" sz="900" b="1" kern="1200" dirty="0" smtClean="0">
                <a:solidFill>
                  <a:schemeClr val="tx1"/>
                </a:solidFill>
                <a:effectLst/>
                <a:latin typeface="Segoe UI Light" pitchFamily="34" charset="0"/>
                <a:ea typeface="+mn-ea"/>
                <a:cs typeface="+mn-cs"/>
              </a:rPr>
              <a:t> an object and depending on user choices can call the method in a </a:t>
            </a:r>
            <a:r>
              <a:rPr lang="en-US" sz="900" b="1" kern="1200" dirty="0" err="1" smtClean="0">
                <a:solidFill>
                  <a:schemeClr val="tx1"/>
                </a:solidFill>
                <a:effectLst/>
                <a:latin typeface="Segoe UI Light" pitchFamily="34" charset="0"/>
                <a:ea typeface="+mn-ea"/>
                <a:cs typeface="+mn-cs"/>
              </a:rPr>
              <a:t>foreach</a:t>
            </a:r>
            <a:r>
              <a:rPr lang="en-US" sz="900" b="1" kern="1200" dirty="0" smtClean="0">
                <a:solidFill>
                  <a:schemeClr val="tx1"/>
                </a:solidFill>
                <a:effectLst/>
                <a:latin typeface="Segoe UI Light" pitchFamily="34" charset="0"/>
                <a:ea typeface="+mn-ea"/>
                <a:cs typeface="+mn-cs"/>
              </a:rPr>
              <a:t> 26+ times, the result of which I bind to a </a:t>
            </a:r>
            <a:r>
              <a:rPr lang="en-US" sz="900" b="1" kern="1200" dirty="0" err="1" smtClean="0">
                <a:solidFill>
                  <a:schemeClr val="tx1"/>
                </a:solidFill>
                <a:effectLst/>
                <a:latin typeface="Segoe UI Light" pitchFamily="34" charset="0"/>
                <a:ea typeface="+mn-ea"/>
                <a:cs typeface="+mn-cs"/>
              </a:rPr>
              <a:t>gridpanel</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"The deserialization itself is where 99% of the time is being spent."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Well, that's brilliant! He used profiling first. He identified the problem area.</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punchline</a:t>
            </a:r>
            <a:r>
              <a:rPr lang="en-US" sz="900" kern="1200" dirty="0" smtClean="0">
                <a:solidFill>
                  <a:schemeClr val="tx1"/>
                </a:solidFill>
                <a:effectLst/>
                <a:latin typeface="Segoe UI Light" pitchFamily="34" charset="0"/>
                <a:ea typeface="+mn-ea"/>
                <a:cs typeface="+mn-cs"/>
              </a:rPr>
              <a:t> is that is code turned out not to be CPU-bound, and so he should have been using await.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19484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But let’s look at what the developer started with.</a:t>
            </a:r>
          </a:p>
          <a:p>
            <a:r>
              <a:rPr lang="en-US" sz="900" kern="1200" dirty="0" smtClean="0">
                <a:solidFill>
                  <a:schemeClr val="tx1"/>
                </a:solidFill>
                <a:effectLst/>
                <a:latin typeface="Segoe UI Light" pitchFamily="34" charset="0"/>
                <a:ea typeface="+mn-ea"/>
                <a:cs typeface="+mn-cs"/>
              </a:rPr>
              <a:t>* It's a </a:t>
            </a:r>
            <a:r>
              <a:rPr lang="en-US" sz="900" kern="1200" dirty="0" err="1" smtClean="0">
                <a:solidFill>
                  <a:schemeClr val="tx1"/>
                </a:solidFill>
                <a:effectLst/>
                <a:latin typeface="Segoe UI Light" pitchFamily="34" charset="0"/>
                <a:ea typeface="+mn-ea"/>
                <a:cs typeface="+mn-cs"/>
              </a:rPr>
              <a:t>zillow</a:t>
            </a:r>
            <a:r>
              <a:rPr lang="en-US" sz="900" kern="1200" dirty="0" smtClean="0">
                <a:solidFill>
                  <a:schemeClr val="tx1"/>
                </a:solidFill>
                <a:effectLst/>
                <a:latin typeface="Segoe UI Light" pitchFamily="34" charset="0"/>
                <a:ea typeface="+mn-ea"/>
                <a:cs typeface="+mn-cs"/>
              </a:rPr>
              <a:t>-like housing app. He's </a:t>
            </a:r>
            <a:r>
              <a:rPr lang="en-US" sz="900" kern="1200" dirty="0" err="1" smtClean="0">
                <a:solidFill>
                  <a:schemeClr val="tx1"/>
                </a:solidFill>
                <a:effectLst/>
                <a:latin typeface="Segoe UI Light" pitchFamily="34" charset="0"/>
                <a:ea typeface="+mn-ea"/>
                <a:cs typeface="+mn-cs"/>
              </a:rPr>
              <a:t>deserializing</a:t>
            </a:r>
            <a:r>
              <a:rPr lang="en-US" sz="900" kern="1200" dirty="0" smtClean="0">
                <a:solidFill>
                  <a:schemeClr val="tx1"/>
                </a:solidFill>
                <a:effectLst/>
                <a:latin typeface="Segoe UI Light" pitchFamily="34" charset="0"/>
                <a:ea typeface="+mn-ea"/>
                <a:cs typeface="+mn-cs"/>
              </a:rPr>
              <a:t> a load of houses,</a:t>
            </a:r>
          </a:p>
          <a:p>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databinding</a:t>
            </a:r>
            <a:r>
              <a:rPr lang="en-US" sz="900" kern="1200" dirty="0" smtClean="0">
                <a:solidFill>
                  <a:schemeClr val="tx1"/>
                </a:solidFill>
                <a:effectLst/>
                <a:latin typeface="Segoe UI Light" pitchFamily="34" charset="0"/>
                <a:ea typeface="+mn-ea"/>
                <a:cs typeface="+mn-cs"/>
              </a:rPr>
              <a:t> them to his </a:t>
            </a:r>
            <a:r>
              <a:rPr lang="en-US" sz="900" kern="1200" dirty="0" err="1" smtClean="0">
                <a:solidFill>
                  <a:schemeClr val="tx1"/>
                </a:solidFill>
                <a:effectLst/>
                <a:latin typeface="Segoe UI Light" pitchFamily="34" charset="0"/>
                <a:ea typeface="+mn-ea"/>
                <a:cs typeface="+mn-cs"/>
              </a:rPr>
              <a:t>webform</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And we’ll start by taking him at his word that the deserialization work is CPU-bound.</a:t>
            </a:r>
          </a:p>
          <a:p>
            <a:r>
              <a:rPr lang="en-US" sz="900" kern="1200" dirty="0" smtClean="0">
                <a:solidFill>
                  <a:schemeClr val="tx1"/>
                </a:solidFill>
                <a:effectLst/>
                <a:latin typeface="Segoe UI Light" pitchFamily="34" charset="0"/>
                <a:ea typeface="+mn-ea"/>
                <a:cs typeface="+mn-cs"/>
              </a:rPr>
              <a:t> [CLICK]</a:t>
            </a:r>
          </a:p>
          <a:p>
            <a:r>
              <a:rPr lang="en-US" sz="900" kern="1200" dirty="0" smtClean="0">
                <a:solidFill>
                  <a:schemeClr val="tx1"/>
                </a:solidFill>
                <a:effectLst/>
                <a:latin typeface="Segoe UI Light" pitchFamily="34" charset="0"/>
                <a:ea typeface="+mn-ea"/>
                <a:cs typeface="+mn-cs"/>
              </a:rPr>
              <a:t>* If we draw a flow chart of it, the request comes in, then it does</a:t>
            </a:r>
          </a:p>
          <a:p>
            <a:r>
              <a:rPr lang="en-US" sz="900" kern="1200" dirty="0" smtClean="0">
                <a:solidFill>
                  <a:schemeClr val="tx1"/>
                </a:solidFill>
                <a:effectLst/>
                <a:latin typeface="Segoe UI Light" pitchFamily="34" charset="0"/>
                <a:ea typeface="+mn-ea"/>
                <a:cs typeface="+mn-cs"/>
              </a:rPr>
              <a:t>  one house after another, and then finishes.</a:t>
            </a:r>
          </a:p>
          <a:p>
            <a:r>
              <a:rPr lang="en-US" sz="900" kern="1200" dirty="0" smtClean="0">
                <a:solidFill>
                  <a:schemeClr val="tx1"/>
                </a:solidFill>
                <a:effectLst/>
                <a:latin typeface="Segoe UI Light" pitchFamily="34" charset="0"/>
                <a:ea typeface="+mn-ea"/>
                <a:cs typeface="+mn-cs"/>
              </a:rPr>
              <a:t>* If each house takes 100ms to </a:t>
            </a:r>
            <a:r>
              <a:rPr lang="en-US" sz="900" kern="1200" dirty="0" err="1" smtClean="0">
                <a:solidFill>
                  <a:schemeClr val="tx1"/>
                </a:solidFill>
                <a:effectLst/>
                <a:latin typeface="Segoe UI Light" pitchFamily="34" charset="0"/>
                <a:ea typeface="+mn-ea"/>
                <a:cs typeface="+mn-cs"/>
              </a:rPr>
              <a:t>deserialize</a:t>
            </a:r>
            <a:r>
              <a:rPr lang="en-US" sz="900" kern="1200" dirty="0" smtClean="0">
                <a:solidFill>
                  <a:schemeClr val="tx1"/>
                </a:solidFill>
                <a:effectLst/>
                <a:latin typeface="Segoe UI Light" pitchFamily="34" charset="0"/>
                <a:ea typeface="+mn-ea"/>
                <a:cs typeface="+mn-cs"/>
              </a:rPr>
              <a:t>, and he does five houses, then</a:t>
            </a:r>
          </a:p>
          <a:p>
            <a:r>
              <a:rPr lang="en-US" sz="900" kern="1200" dirty="0" smtClean="0">
                <a:solidFill>
                  <a:schemeClr val="tx1"/>
                </a:solidFill>
                <a:effectLst/>
                <a:latin typeface="Segoe UI Light" pitchFamily="34" charset="0"/>
                <a:ea typeface="+mn-ea"/>
                <a:cs typeface="+mn-cs"/>
              </a:rPr>
              <a:t>  it'll be 500ms before the user sees anything in his web-browser.</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6793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This is what the developer tried using the </a:t>
            </a:r>
            <a:r>
              <a:rPr lang="en-US" sz="900" kern="1200" dirty="0" err="1" smtClean="0">
                <a:solidFill>
                  <a:schemeClr val="tx1"/>
                </a:solidFill>
                <a:effectLst/>
                <a:latin typeface="Segoe UI Light" pitchFamily="34" charset="0"/>
                <a:ea typeface="+mn-ea"/>
                <a:cs typeface="+mn-cs"/>
              </a:rPr>
              <a:t>TaskParallelLibrary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He used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to </a:t>
            </a:r>
            <a:r>
              <a:rPr lang="en-US" sz="900" kern="1200" dirty="0" err="1" smtClean="0">
                <a:solidFill>
                  <a:schemeClr val="tx1"/>
                </a:solidFill>
                <a:effectLst/>
                <a:latin typeface="Segoe UI Light" pitchFamily="34" charset="0"/>
                <a:ea typeface="+mn-ea"/>
                <a:cs typeface="+mn-cs"/>
              </a:rPr>
              <a:t>deserialize</a:t>
            </a:r>
            <a:r>
              <a:rPr lang="en-US" sz="900" kern="1200" dirty="0" smtClean="0">
                <a:solidFill>
                  <a:schemeClr val="tx1"/>
                </a:solidFill>
                <a:effectLst/>
                <a:latin typeface="Segoe UI Light" pitchFamily="34" charset="0"/>
                <a:ea typeface="+mn-ea"/>
                <a:cs typeface="+mn-cs"/>
              </a:rPr>
              <a:t> all the houses in parallel.</a:t>
            </a:r>
          </a:p>
          <a:p>
            <a:r>
              <a:rPr lang="en-US" sz="900" kern="1200" dirty="0" smtClean="0">
                <a:solidFill>
                  <a:schemeClr val="tx1"/>
                </a:solidFill>
                <a:effectLst/>
                <a:latin typeface="Segoe UI Light" pitchFamily="34" charset="0"/>
                <a:ea typeface="+mn-ea"/>
                <a:cs typeface="+mn-cs"/>
              </a:rPr>
              <a:t>* This lambda is the work for each house that has to be done.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Let's draw a flow-chart for it.</a:t>
            </a:r>
          </a:p>
          <a:p>
            <a:r>
              <a:rPr lang="en-US" sz="900" kern="1200" dirty="0" smtClean="0">
                <a:solidFill>
                  <a:schemeClr val="tx1"/>
                </a:solidFill>
                <a:effectLst/>
                <a:latin typeface="Segoe UI Light" pitchFamily="34" charset="0"/>
                <a:ea typeface="+mn-ea"/>
                <a:cs typeface="+mn-cs"/>
              </a:rPr>
              <a:t>* First a request comes in.</a:t>
            </a:r>
          </a:p>
          <a:p>
            <a:r>
              <a:rPr lang="en-US" sz="900" kern="1200" dirty="0" smtClean="0">
                <a:solidFill>
                  <a:schemeClr val="tx1"/>
                </a:solidFill>
                <a:effectLst/>
                <a:latin typeface="Segoe UI Light" pitchFamily="34" charset="0"/>
                <a:ea typeface="+mn-ea"/>
                <a:cs typeface="+mn-cs"/>
              </a:rPr>
              <a:t>* Then he does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which means that five lambdas will have to be executed eventually.</a:t>
            </a:r>
          </a:p>
          <a:p>
            <a:r>
              <a:rPr lang="en-US" sz="900" kern="1200" dirty="0" smtClean="0">
                <a:solidFill>
                  <a:schemeClr val="tx1"/>
                </a:solidFill>
                <a:effectLst/>
                <a:latin typeface="Segoe UI Light" pitchFamily="34" charset="0"/>
                <a:ea typeface="+mn-ea"/>
                <a:cs typeface="+mn-cs"/>
              </a:rPr>
              <a:t>* Then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does those five pieces of work.</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will run them on as many threads as will be fastest.</a:t>
            </a:r>
          </a:p>
          <a:p>
            <a:r>
              <a:rPr lang="en-US" sz="900" kern="1200" dirty="0" smtClean="0">
                <a:solidFill>
                  <a:schemeClr val="tx1"/>
                </a:solidFill>
                <a:effectLst/>
                <a:latin typeface="Segoe UI Light" pitchFamily="34" charset="0"/>
                <a:ea typeface="+mn-ea"/>
                <a:cs typeface="+mn-cs"/>
              </a:rPr>
              <a:t>* My laptop has two CPU cores -- a boy and a girl, you can see, so two cores will be fastest.</a:t>
            </a:r>
          </a:p>
          <a:p>
            <a:r>
              <a:rPr lang="en-US" sz="900" kern="1200" dirty="0" smtClean="0">
                <a:solidFill>
                  <a:schemeClr val="tx1"/>
                </a:solidFill>
                <a:effectLst/>
                <a:latin typeface="Segoe UI Light" pitchFamily="34" charset="0"/>
                <a:ea typeface="+mn-ea"/>
                <a:cs typeface="+mn-cs"/>
              </a:rPr>
              <a:t>* If each request takes 100ms, then we'll get the answer out in 300ms.</a:t>
            </a:r>
          </a:p>
          <a:p>
            <a:r>
              <a:rPr lang="en-US" sz="900" kern="1200" dirty="0" smtClean="0">
                <a:solidFill>
                  <a:schemeClr val="tx1"/>
                </a:solidFill>
                <a:effectLst/>
                <a:latin typeface="Segoe UI Light" pitchFamily="34" charset="0"/>
                <a:ea typeface="+mn-ea"/>
                <a:cs typeface="+mn-cs"/>
              </a:rPr>
              <a:t>  That's an improvement!</a:t>
            </a:r>
          </a:p>
          <a:p>
            <a:r>
              <a:rPr lang="en-US" sz="900" kern="1200" dirty="0" smtClean="0">
                <a:solidFill>
                  <a:schemeClr val="tx1"/>
                </a:solidFill>
                <a:effectLst/>
                <a:latin typeface="Segoe UI Light" pitchFamily="34" charset="0"/>
                <a:ea typeface="+mn-ea"/>
                <a:cs typeface="+mn-cs"/>
              </a:rPr>
              <a:t>* Actually, it might not be. If we're running on a server that has other workload as well,</a:t>
            </a:r>
          </a:p>
          <a:p>
            <a:r>
              <a:rPr lang="en-US" sz="900" kern="1200" dirty="0" smtClean="0">
                <a:solidFill>
                  <a:schemeClr val="tx1"/>
                </a:solidFill>
                <a:effectLst/>
                <a:latin typeface="Segoe UI Light" pitchFamily="34" charset="0"/>
                <a:ea typeface="+mn-ea"/>
                <a:cs typeface="+mn-cs"/>
              </a:rPr>
              <a:t>  then one of the cores will probably be taken, so we'll only have one.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605824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Oh. Just hold on there a moment.</a:t>
            </a:r>
          </a:p>
          <a:p>
            <a:r>
              <a:rPr lang="en-US" sz="900" kern="1200" dirty="0" smtClean="0">
                <a:solidFill>
                  <a:schemeClr val="tx1"/>
                </a:solidFill>
                <a:effectLst/>
                <a:latin typeface="Segoe UI Light" pitchFamily="34" charset="0"/>
                <a:ea typeface="+mn-ea"/>
                <a:cs typeface="+mn-cs"/>
              </a:rPr>
              <a:t>* What the heck kind of deserialization takes so long? 100ms per house? That's an eternity.</a:t>
            </a:r>
          </a:p>
          <a:p>
            <a:r>
              <a:rPr lang="en-US" sz="900" kern="1200" dirty="0" smtClean="0">
                <a:solidFill>
                  <a:schemeClr val="tx1"/>
                </a:solidFill>
                <a:effectLst/>
                <a:latin typeface="Segoe UI Light" pitchFamily="34" charset="0"/>
                <a:ea typeface="+mn-ea"/>
                <a:cs typeface="+mn-cs"/>
              </a:rPr>
              <a:t>* Well, I checked with the developer.</a:t>
            </a:r>
          </a:p>
          <a:p>
            <a:r>
              <a:rPr lang="en-US" sz="900" kern="1200" dirty="0" smtClean="0">
                <a:solidFill>
                  <a:schemeClr val="tx1"/>
                </a:solidFill>
                <a:effectLst/>
                <a:latin typeface="Segoe UI Light" pitchFamily="34" charset="0"/>
                <a:ea typeface="+mn-ea"/>
                <a:cs typeface="+mn-cs"/>
              </a:rPr>
              <a:t>* Turns out his deserialization wasn't really what I'd call deserialization.</a:t>
            </a:r>
          </a:p>
          <a:p>
            <a:r>
              <a:rPr lang="en-US" sz="900" kern="1200" dirty="0" smtClean="0">
                <a:solidFill>
                  <a:schemeClr val="tx1"/>
                </a:solidFill>
                <a:effectLst/>
                <a:latin typeface="Segoe UI Light" pitchFamily="34" charset="0"/>
                <a:ea typeface="+mn-ea"/>
                <a:cs typeface="+mn-cs"/>
              </a:rPr>
              <a:t>* It was looking up tables in a database.</a:t>
            </a:r>
          </a:p>
          <a:p>
            <a:r>
              <a:rPr lang="en-US" sz="900" kern="1200" dirty="0" smtClean="0">
                <a:solidFill>
                  <a:schemeClr val="tx1"/>
                </a:solidFill>
                <a:effectLst/>
                <a:latin typeface="Segoe UI Light" pitchFamily="34" charset="0"/>
                <a:ea typeface="+mn-ea"/>
                <a:cs typeface="+mn-cs"/>
              </a:rPr>
              <a:t>* That's why it took so long. It was network-bound, not CPU-bound.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159209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So this is what his first sequential code was actually doing.</a:t>
            </a:r>
          </a:p>
          <a:p>
            <a:r>
              <a:rPr lang="en-US" sz="900" kern="1200" dirty="0" smtClean="0">
                <a:solidFill>
                  <a:schemeClr val="tx1"/>
                </a:solidFill>
                <a:effectLst/>
                <a:latin typeface="Segoe UI Light" pitchFamily="34" charset="0"/>
                <a:ea typeface="+mn-ea"/>
                <a:cs typeface="+mn-cs"/>
              </a:rPr>
              <a:t>* It was downloading data for each house, one after the other.</a:t>
            </a:r>
          </a:p>
          <a:p>
            <a:r>
              <a:rPr lang="en-US" sz="900" kern="1200" dirty="0" smtClean="0">
                <a:solidFill>
                  <a:schemeClr val="tx1"/>
                </a:solidFill>
                <a:effectLst/>
                <a:latin typeface="Segoe UI Light" pitchFamily="34" charset="0"/>
                <a:ea typeface="+mn-ea"/>
                <a:cs typeface="+mn-cs"/>
              </a:rPr>
              <a:t>* But it only took a miniscule amount of time to kick off each request,</a:t>
            </a:r>
          </a:p>
          <a:p>
            <a:r>
              <a:rPr lang="en-US" sz="900" kern="1200" dirty="0" smtClean="0">
                <a:solidFill>
                  <a:schemeClr val="tx1"/>
                </a:solidFill>
                <a:effectLst/>
                <a:latin typeface="Segoe UI Light" pitchFamily="34" charset="0"/>
                <a:ea typeface="+mn-ea"/>
                <a:cs typeface="+mn-cs"/>
              </a:rPr>
              <a:t>  then it was idle for about 100ms,</a:t>
            </a:r>
          </a:p>
          <a:p>
            <a:r>
              <a:rPr lang="en-US" sz="900" kern="1200" dirty="0" smtClean="0">
                <a:solidFill>
                  <a:schemeClr val="tx1"/>
                </a:solidFill>
                <a:effectLst/>
                <a:latin typeface="Segoe UI Light" pitchFamily="34" charset="0"/>
                <a:ea typeface="+mn-ea"/>
                <a:cs typeface="+mn-cs"/>
              </a:rPr>
              <a:t>  then it got back the response from the network.</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95832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But let's look back at how his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code was behaving.</a:t>
            </a:r>
          </a:p>
          <a:p>
            <a:r>
              <a:rPr lang="en-US" sz="900" kern="1200" dirty="0" smtClean="0">
                <a:solidFill>
                  <a:schemeClr val="tx1"/>
                </a:solidFill>
                <a:effectLst/>
                <a:latin typeface="Segoe UI Light" pitchFamily="34" charset="0"/>
                <a:ea typeface="+mn-ea"/>
                <a:cs typeface="+mn-cs"/>
              </a:rPr>
              <a:t>* Well, as we said, it had five </a:t>
            </a:r>
            <a:r>
              <a:rPr lang="en-US" sz="900" kern="1200" dirty="0" err="1" smtClean="0">
                <a:solidFill>
                  <a:schemeClr val="tx1"/>
                </a:solidFill>
                <a:effectLst/>
                <a:latin typeface="Segoe UI Light" pitchFamily="34" charset="0"/>
                <a:ea typeface="+mn-ea"/>
                <a:cs typeface="+mn-cs"/>
              </a:rPr>
              <a:t>workitems</a:t>
            </a:r>
            <a:r>
              <a:rPr lang="en-US" sz="900" kern="1200" dirty="0" smtClean="0">
                <a:solidFill>
                  <a:schemeClr val="tx1"/>
                </a:solidFill>
                <a:effectLst/>
                <a:latin typeface="Segoe UI Light" pitchFamily="34" charset="0"/>
                <a:ea typeface="+mn-ea"/>
                <a:cs typeface="+mn-cs"/>
              </a:rPr>
              <a:t> in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Let's say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started with two threads, because of my two cores.</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Gradually it'll realize that its threads aren't really being used,</a:t>
            </a:r>
          </a:p>
          <a:p>
            <a:r>
              <a:rPr lang="en-US" sz="900" kern="1200" dirty="0" smtClean="0">
                <a:solidFill>
                  <a:schemeClr val="tx1"/>
                </a:solidFill>
                <a:effectLst/>
                <a:latin typeface="Segoe UI Light" pitchFamily="34" charset="0"/>
                <a:ea typeface="+mn-ea"/>
                <a:cs typeface="+mn-cs"/>
              </a:rPr>
              <a:t>  and it'll add an extra thread to do some more work.</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Maybe an extra thread as well.</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will gradually find the optimum number of threads to run</a:t>
            </a:r>
          </a:p>
          <a:p>
            <a:r>
              <a:rPr lang="en-US" sz="900" kern="1200" dirty="0" smtClean="0">
                <a:solidFill>
                  <a:schemeClr val="tx1"/>
                </a:solidFill>
                <a:effectLst/>
                <a:latin typeface="Segoe UI Light" pitchFamily="34" charset="0"/>
                <a:ea typeface="+mn-ea"/>
                <a:cs typeface="+mn-cs"/>
              </a:rPr>
              <a:t>  a given workload, but it's fairly slow to respond.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 this case maybe it only ended up growing by two extra threads.</a:t>
            </a:r>
          </a:p>
          <a:p>
            <a:r>
              <a:rPr lang="en-US" sz="900" kern="1200" dirty="0" smtClean="0">
                <a:solidFill>
                  <a:schemeClr val="tx1"/>
                </a:solidFill>
                <a:effectLst/>
                <a:latin typeface="Segoe UI Light" pitchFamily="34" charset="0"/>
                <a:ea typeface="+mn-ea"/>
                <a:cs typeface="+mn-cs"/>
              </a:rPr>
              <a:t>* Well, this result came in about 200ms.</a:t>
            </a:r>
          </a:p>
          <a:p>
            <a:r>
              <a:rPr lang="en-US" sz="900" kern="1200" dirty="0" smtClean="0">
                <a:solidFill>
                  <a:schemeClr val="tx1"/>
                </a:solidFill>
                <a:effectLst/>
                <a:latin typeface="Segoe UI Light" pitchFamily="34" charset="0"/>
                <a:ea typeface="+mn-ea"/>
                <a:cs typeface="+mn-cs"/>
              </a:rPr>
              <a:t>* In general,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growth isn't the right way to get responsive code.</a:t>
            </a:r>
          </a:p>
          <a:p>
            <a:r>
              <a:rPr lang="en-US" sz="900" kern="1200" dirty="0" smtClean="0">
                <a:solidFill>
                  <a:schemeClr val="tx1"/>
                </a:solidFill>
                <a:effectLst/>
                <a:latin typeface="Segoe UI Light" pitchFamily="34" charset="0"/>
                <a:ea typeface="+mn-ea"/>
                <a:cs typeface="+mn-cs"/>
              </a:rPr>
              <a:t>* That's because it does take time to get there.</a:t>
            </a:r>
          </a:p>
          <a:p>
            <a:r>
              <a:rPr lang="en-US" sz="900" kern="1200" dirty="0" smtClean="0">
                <a:solidFill>
                  <a:schemeClr val="tx1"/>
                </a:solidFill>
                <a:effectLst/>
                <a:latin typeface="Segoe UI Light" pitchFamily="34" charset="0"/>
                <a:ea typeface="+mn-ea"/>
                <a:cs typeface="+mn-cs"/>
              </a:rPr>
              <a:t>* Sometimes you'll see it adding just one new thread a second.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8976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8</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309758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Let's draw a flow diagram about how this code should ideally work.</a:t>
            </a:r>
          </a:p>
          <a:p>
            <a:r>
              <a:rPr lang="en-US" sz="900" kern="1200" dirty="0" smtClean="0">
                <a:solidFill>
                  <a:schemeClr val="tx1"/>
                </a:solidFill>
                <a:effectLst/>
                <a:latin typeface="Segoe UI Light" pitchFamily="34" charset="0"/>
                <a:ea typeface="+mn-ea"/>
                <a:cs typeface="+mn-cs"/>
              </a:rPr>
              <a:t>* We should kick off all five requests in one go.</a:t>
            </a:r>
          </a:p>
          <a:p>
            <a:r>
              <a:rPr lang="en-US" sz="900" kern="1200" dirty="0" smtClean="0">
                <a:solidFill>
                  <a:schemeClr val="tx1"/>
                </a:solidFill>
                <a:effectLst/>
                <a:latin typeface="Segoe UI Light" pitchFamily="34" charset="0"/>
                <a:ea typeface="+mn-ea"/>
                <a:cs typeface="+mn-cs"/>
              </a:rPr>
              <a:t>* We might as well issue the requests in sequence, since it's so quick to issue a request.</a:t>
            </a:r>
          </a:p>
          <a:p>
            <a:r>
              <a:rPr lang="en-US" sz="900" kern="1200" dirty="0" smtClean="0">
                <a:solidFill>
                  <a:schemeClr val="tx1"/>
                </a:solidFill>
                <a:effectLst/>
                <a:latin typeface="Segoe UI Light" pitchFamily="34" charset="0"/>
                <a:ea typeface="+mn-ea"/>
                <a:cs typeface="+mn-cs"/>
              </a:rPr>
              <a:t>* Later on, about 100ms later, the responses trickle in.</a:t>
            </a:r>
          </a:p>
          <a:p>
            <a:r>
              <a:rPr lang="en-US" sz="900" kern="1200" dirty="0" smtClean="0">
                <a:solidFill>
                  <a:schemeClr val="tx1"/>
                </a:solidFill>
                <a:effectLst/>
                <a:latin typeface="Segoe UI Light" pitchFamily="34" charset="0"/>
                <a:ea typeface="+mn-ea"/>
                <a:cs typeface="+mn-cs"/>
              </a:rPr>
              <a:t>* They might come out of order. That doesn't matter. We'll get them all.</a:t>
            </a:r>
          </a:p>
          <a:p>
            <a:r>
              <a:rPr lang="en-US" sz="900" kern="1200" dirty="0" smtClean="0">
                <a:solidFill>
                  <a:schemeClr val="tx1"/>
                </a:solidFill>
                <a:effectLst/>
                <a:latin typeface="Segoe UI Light" pitchFamily="34" charset="0"/>
                <a:ea typeface="+mn-ea"/>
                <a:cs typeface="+mn-cs"/>
              </a:rPr>
              <a:t>* And we should have them all done within about 100ms.</a:t>
            </a:r>
          </a:p>
          <a:p>
            <a:r>
              <a:rPr lang="en-US" sz="900" kern="1200" dirty="0" smtClean="0">
                <a:solidFill>
                  <a:schemeClr val="tx1"/>
                </a:solidFill>
                <a:effectLst/>
                <a:latin typeface="Segoe UI Light" pitchFamily="34" charset="0"/>
                <a:ea typeface="+mn-ea"/>
                <a:cs typeface="+mn-cs"/>
              </a:rPr>
              <a:t>* That's the fastest "Time To First Byte" of all our solutions.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8301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Back to the developer's scenario.</a:t>
            </a:r>
          </a:p>
          <a:p>
            <a:r>
              <a:rPr lang="en-US" sz="900" kern="1200" dirty="0" smtClean="0">
                <a:solidFill>
                  <a:schemeClr val="tx1"/>
                </a:solidFill>
                <a:effectLst/>
                <a:latin typeface="Segoe UI Light" pitchFamily="34" charset="0"/>
                <a:ea typeface="+mn-ea"/>
                <a:cs typeface="+mn-cs"/>
              </a:rPr>
              <a:t>* This is the code that the developer should have used</a:t>
            </a:r>
          </a:p>
          <a:p>
            <a:r>
              <a:rPr lang="en-US" sz="900" kern="1200" dirty="0" smtClean="0">
                <a:solidFill>
                  <a:schemeClr val="tx1"/>
                </a:solidFill>
                <a:effectLst/>
                <a:latin typeface="Segoe UI Light" pitchFamily="34" charset="0"/>
                <a:ea typeface="+mn-ea"/>
                <a:cs typeface="+mn-cs"/>
              </a:rPr>
              <a:t>* He can kick off tasks for all the database loads.</a:t>
            </a:r>
          </a:p>
          <a:p>
            <a:r>
              <a:rPr lang="en-US" sz="900" kern="1200" dirty="0" smtClean="0">
                <a:solidFill>
                  <a:schemeClr val="tx1"/>
                </a:solidFill>
                <a:effectLst/>
                <a:latin typeface="Segoe UI Light" pitchFamily="34" charset="0"/>
                <a:ea typeface="+mn-ea"/>
                <a:cs typeface="+mn-cs"/>
              </a:rPr>
              <a:t>* And then await </a:t>
            </a:r>
            <a:r>
              <a:rPr lang="en-US" sz="900" kern="1200" dirty="0" err="1" smtClean="0">
                <a:solidFill>
                  <a:schemeClr val="tx1"/>
                </a:solidFill>
                <a:effectLst/>
                <a:latin typeface="Segoe UI Light" pitchFamily="34" charset="0"/>
                <a:ea typeface="+mn-ea"/>
                <a:cs typeface="+mn-cs"/>
              </a:rPr>
              <a:t>Task.WhenAll</a:t>
            </a:r>
            <a:r>
              <a:rPr lang="en-US" sz="900" kern="1200" dirty="0" smtClean="0">
                <a:solidFill>
                  <a:schemeClr val="tx1"/>
                </a:solidFill>
                <a:effectLst/>
                <a:latin typeface="Segoe UI Light" pitchFamily="34" charset="0"/>
                <a:ea typeface="+mn-ea"/>
                <a:cs typeface="+mn-cs"/>
              </a:rPr>
              <a:t>, until they're all finished.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481498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So let's review.</a:t>
            </a:r>
          </a:p>
          <a:p>
            <a:r>
              <a:rPr lang="en-US" sz="900" kern="1200" dirty="0" smtClean="0">
                <a:solidFill>
                  <a:schemeClr val="tx1"/>
                </a:solidFill>
                <a:effectLst/>
                <a:latin typeface="Segoe UI Light" pitchFamily="34" charset="0"/>
                <a:ea typeface="+mn-ea"/>
                <a:cs typeface="+mn-cs"/>
              </a:rPr>
              <a:t>* It's vital to distinguish between what is CPU-bound work and what is IO-bound work.</a:t>
            </a:r>
          </a:p>
          <a:p>
            <a:r>
              <a:rPr lang="en-US" sz="900" kern="1200" dirty="0" smtClean="0">
                <a:solidFill>
                  <a:schemeClr val="tx1"/>
                </a:solidFill>
                <a:effectLst/>
                <a:latin typeface="Segoe UI Light" pitchFamily="34" charset="0"/>
                <a:ea typeface="+mn-ea"/>
                <a:cs typeface="+mn-cs"/>
              </a:rPr>
              <a:t>* CPU-bound means things like LINQ-to-objects, or iterations, or computationally-intensive inner loops.</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Parallel.ForEach</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are good ways to put these CPU-bound workloads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But it's important to understand that threads haven't increased scalability</a:t>
            </a:r>
          </a:p>
          <a:p>
            <a:r>
              <a:rPr lang="en-US" sz="900" kern="1200" dirty="0" smtClean="0">
                <a:solidFill>
                  <a:schemeClr val="tx1"/>
                </a:solidFill>
                <a:effectLst/>
                <a:latin typeface="Segoe UI Light" pitchFamily="34" charset="0"/>
                <a:ea typeface="+mn-ea"/>
                <a:cs typeface="+mn-cs"/>
              </a:rPr>
              <a:t>* Scalability is about not wasting resources</a:t>
            </a:r>
          </a:p>
          <a:p>
            <a:r>
              <a:rPr lang="en-US" sz="900" kern="1200" dirty="0" smtClean="0">
                <a:solidFill>
                  <a:schemeClr val="tx1"/>
                </a:solidFill>
                <a:effectLst/>
                <a:latin typeface="Segoe UI Light" pitchFamily="34" charset="0"/>
                <a:ea typeface="+mn-ea"/>
                <a:cs typeface="+mn-cs"/>
              </a:rPr>
              <a:t>* One of those resources is threads</a:t>
            </a:r>
          </a:p>
          <a:p>
            <a:r>
              <a:rPr lang="en-US" sz="900" kern="1200" dirty="0" smtClean="0">
                <a:solidFill>
                  <a:schemeClr val="tx1"/>
                </a:solidFill>
                <a:effectLst/>
                <a:latin typeface="Segoe UI Light" pitchFamily="34" charset="0"/>
                <a:ea typeface="+mn-ea"/>
                <a:cs typeface="+mn-cs"/>
              </a:rPr>
              <a:t>* Let's say your server can handle 1000 threads.</a:t>
            </a:r>
          </a:p>
          <a:p>
            <a:r>
              <a:rPr lang="en-US" sz="900" kern="1200" dirty="0" smtClean="0">
                <a:solidFill>
                  <a:schemeClr val="tx1"/>
                </a:solidFill>
                <a:effectLst/>
                <a:latin typeface="Segoe UI Light" pitchFamily="34" charset="0"/>
                <a:ea typeface="+mn-ea"/>
                <a:cs typeface="+mn-cs"/>
              </a:rPr>
              <a:t>* If you had 1 thread per request, then you could handle 1000 requests at a time.</a:t>
            </a:r>
          </a:p>
          <a:p>
            <a:r>
              <a:rPr lang="en-US" sz="900" kern="1200" dirty="0" smtClean="0">
                <a:solidFill>
                  <a:schemeClr val="tx1"/>
                </a:solidFill>
                <a:effectLst/>
                <a:latin typeface="Segoe UI Light" pitchFamily="34" charset="0"/>
                <a:ea typeface="+mn-ea"/>
                <a:cs typeface="+mn-cs"/>
              </a:rPr>
              <a:t>* But if you created 2 threads per request, then only 500 requests at a time.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6848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The first library</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tip is that library method signatures shouldn't "lie".</a:t>
            </a:r>
          </a:p>
          <a:p>
            <a:r>
              <a:rPr lang="en-US" sz="900" kern="1200" dirty="0" smtClean="0">
                <a:solidFill>
                  <a:schemeClr val="tx1"/>
                </a:solidFill>
                <a:effectLst/>
                <a:latin typeface="Segoe UI Light" pitchFamily="34" charset="0"/>
                <a:ea typeface="+mn-ea"/>
                <a:cs typeface="+mn-cs"/>
              </a:rPr>
              <a:t>* (that's not why they're called lie-</a:t>
            </a:r>
            <a:r>
              <a:rPr lang="en-US" sz="900" kern="1200" dirty="0" err="1" smtClean="0">
                <a:solidFill>
                  <a:schemeClr val="tx1"/>
                </a:solidFill>
                <a:effectLst/>
                <a:latin typeface="Segoe UI Light" pitchFamily="34" charset="0"/>
                <a:ea typeface="+mn-ea"/>
                <a:cs typeface="+mn-cs"/>
              </a:rPr>
              <a:t>braries</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If a method look async, if it smells async, then it should be async.</a:t>
            </a:r>
          </a:p>
          <a:p>
            <a:r>
              <a:rPr lang="en-US" sz="900" kern="1200" dirty="0" smtClean="0">
                <a:solidFill>
                  <a:schemeClr val="tx1"/>
                </a:solidFill>
                <a:effectLst/>
                <a:latin typeface="Segoe UI Light" pitchFamily="34" charset="0"/>
                <a:ea typeface="+mn-ea"/>
                <a:cs typeface="+mn-cs"/>
              </a:rPr>
              <a:t>* Let's see what that means in practice.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09606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Here I’ve written two different methods that someone might call.</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a:t>
            </a:r>
            <a:r>
              <a:rPr lang="en-US" sz="900" kern="1200" baseline="0" dirty="0" smtClean="0">
                <a:solidFill>
                  <a:schemeClr val="tx1"/>
                </a:solidFill>
                <a:effectLst/>
                <a:latin typeface="Segoe UI Light" pitchFamily="34" charset="0"/>
                <a:ea typeface="+mn-ea"/>
                <a:cs typeface="+mn-cs"/>
              </a:rPr>
              <a:t> first, in yellow, is synchronous.</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The second, in blue, is asynchronous.</a:t>
            </a:r>
          </a:p>
          <a:p>
            <a:r>
              <a:rPr lang="en-US" sz="900" kern="1200" dirty="0" smtClean="0">
                <a:solidFill>
                  <a:schemeClr val="tx1"/>
                </a:solidFill>
                <a:effectLst/>
                <a:latin typeface="Segoe UI Light" pitchFamily="34" charset="0"/>
                <a:ea typeface="+mn-ea"/>
                <a:cs typeface="+mn-cs"/>
              </a:rPr>
              <a:t>* So what are the assumptions people will make</a:t>
            </a:r>
            <a:r>
              <a:rPr lang="en-US" sz="900" kern="1200" baseline="0" dirty="0" smtClean="0">
                <a:solidFill>
                  <a:schemeClr val="tx1"/>
                </a:solidFill>
                <a:effectLst/>
                <a:latin typeface="Segoe UI Light" pitchFamily="34" charset="0"/>
                <a:ea typeface="+mn-ea"/>
                <a:cs typeface="+mn-cs"/>
              </a:rPr>
              <a:t> about how to call these two?</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Imagine someone comes up to your API.</a:t>
            </a:r>
          </a:p>
          <a:p>
            <a:r>
              <a:rPr lang="en-US" sz="900" kern="1200" dirty="0" smtClean="0">
                <a:solidFill>
                  <a:schemeClr val="tx1"/>
                </a:solidFill>
                <a:effectLst/>
                <a:latin typeface="Segoe UI Light" pitchFamily="34" charset="0"/>
                <a:ea typeface="+mn-ea"/>
                <a:cs typeface="+mn-cs"/>
              </a:rPr>
              <a:t>* They're going to read the documentation.</a:t>
            </a:r>
          </a:p>
          <a:p>
            <a:r>
              <a:rPr lang="en-US" sz="900" kern="1200" dirty="0" smtClean="0">
                <a:solidFill>
                  <a:schemeClr val="tx1"/>
                </a:solidFill>
                <a:effectLst/>
                <a:latin typeface="Segoe UI Light" pitchFamily="34" charset="0"/>
                <a:ea typeface="+mn-ea"/>
                <a:cs typeface="+mn-cs"/>
              </a:rPr>
              <a:t>* Hah! Who am I kidding? They might read the XML doc-comments if we're lucky.</a:t>
            </a:r>
          </a:p>
          <a:p>
            <a:pPr marL="0" indent="0">
              <a:buFont typeface="Arial" panose="020B0604020202020204" pitchFamily="34" charset="0"/>
              <a:buNone/>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For the first one, they’ll see its name, and expect it to be synchronous.</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Everyone knows what that means.</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They think it will perform something right away</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and will only return once it’s finished its work</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It’ll probably be using CPU all the time it’s running.</a:t>
            </a:r>
          </a:p>
          <a:p>
            <a:pPr marL="0" indent="0">
              <a:buFont typeface="Arial" panose="020B0604020202020204" pitchFamily="34" charset="0"/>
              <a:buNone/>
            </a:pPr>
            <a:r>
              <a:rPr lang="en-US" sz="900" kern="1200" baseline="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For the second one, they’ll see its name ends in Async.</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They’ll think they can call the method to initiate something, but</a:t>
            </a:r>
            <a:r>
              <a:rPr lang="en-US" sz="900" kern="1200" baseline="0" dirty="0" smtClean="0">
                <a:solidFill>
                  <a:schemeClr val="tx1"/>
                </a:solidFill>
                <a:effectLst/>
                <a:latin typeface="Segoe UI Light" pitchFamily="34" charset="0"/>
                <a:ea typeface="+mn-ea"/>
                <a:cs typeface="+mn-cs"/>
              </a:rPr>
              <a:t> they’ll get back control immediately</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Maybe they’re writing a server app. They’ll expect that the method isn’t going to spawn new threads or use up CPU in the background. They can trust it to be a good citizen on their server.</a:t>
            </a:r>
          </a:p>
          <a:p>
            <a:r>
              <a:rPr lang="en-US" sz="900" kern="1200" dirty="0" smtClean="0">
                <a:solidFill>
                  <a:schemeClr val="tx1"/>
                </a:solidFill>
                <a:effectLst/>
                <a:latin typeface="Segoe UI Light" pitchFamily="34" charset="0"/>
                <a:ea typeface="+mn-ea"/>
                <a:cs typeface="+mn-cs"/>
              </a:rPr>
              <a:t>* They also know that they can parallelize it.</a:t>
            </a:r>
          </a:p>
          <a:p>
            <a:r>
              <a:rPr lang="en-US" sz="900" kern="1200" dirty="0" smtClean="0">
                <a:solidFill>
                  <a:schemeClr val="tx1"/>
                </a:solidFill>
                <a:effectLst/>
                <a:latin typeface="Segoe UI Light" pitchFamily="34" charset="0"/>
                <a:ea typeface="+mn-ea"/>
                <a:cs typeface="+mn-cs"/>
              </a:rPr>
              <a:t>* Maybe it's a download API. They can kick off 10 downloads simultaneously, just by invoking it 10 times and then awaiting </a:t>
            </a:r>
            <a:r>
              <a:rPr lang="en-US" sz="900" kern="1200" dirty="0" err="1" smtClean="0">
                <a:solidFill>
                  <a:schemeClr val="tx1"/>
                </a:solidFill>
                <a:effectLst/>
                <a:latin typeface="Segoe UI Light" pitchFamily="34" charset="0"/>
                <a:ea typeface="+mn-ea"/>
                <a:cs typeface="+mn-cs"/>
              </a:rPr>
              <a:t>Task.WhenAll</a:t>
            </a:r>
            <a:r>
              <a:rPr lang="en-US" sz="900" kern="1200" dirty="0" smtClean="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And it's not going to hurt their scalability to do so.</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The thing is, your callers will look at your signature of your method, and they'll make assumptions right or wrong about how you're implemented underneath.</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It'll be your job to stay in line with those expectations.</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06126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This talk about sync or Async is important, because it will affect how</a:t>
            </a:r>
            <a:r>
              <a:rPr lang="en-US" sz="900" kern="1200" baseline="0" dirty="0" smtClean="0">
                <a:solidFill>
                  <a:schemeClr val="tx1"/>
                </a:solidFill>
                <a:effectLst/>
                <a:latin typeface="Segoe UI Light" pitchFamily="34" charset="0"/>
                <a:ea typeface="+mn-ea"/>
                <a:cs typeface="+mn-cs"/>
              </a:rPr>
              <a:t> you architect</a:t>
            </a:r>
            <a:r>
              <a:rPr lang="en-US" sz="900" kern="1200" dirty="0" smtClean="0">
                <a:solidFill>
                  <a:schemeClr val="tx1"/>
                </a:solidFill>
                <a:effectLst/>
                <a:latin typeface="Segoe UI Light" pitchFamily="34" charset="0"/>
                <a:ea typeface="+mn-ea"/>
                <a:cs typeface="+mn-cs"/>
              </a:rPr>
              <a:t> your async APIs.</a:t>
            </a:r>
          </a:p>
          <a:p>
            <a:r>
              <a:rPr lang="en-US" sz="900" kern="1200" dirty="0" smtClean="0">
                <a:solidFill>
                  <a:schemeClr val="tx1"/>
                </a:solidFill>
                <a:effectLst/>
                <a:latin typeface="Segoe UI Light" pitchFamily="34" charset="0"/>
                <a:ea typeface="+mn-ea"/>
                <a:cs typeface="+mn-cs"/>
              </a:rPr>
              <a:t>* Let's spell it out with some concrete examples</a:t>
            </a:r>
          </a:p>
          <a:p>
            <a:r>
              <a:rPr lang="en-US" sz="900" kern="1200" dirty="0" smtClean="0">
                <a:solidFill>
                  <a:schemeClr val="tx1"/>
                </a:solidFill>
                <a:effectLst/>
                <a:latin typeface="Segoe UI Light" pitchFamily="34" charset="0"/>
                <a:ea typeface="+mn-ea"/>
                <a:cs typeface="+mn-cs"/>
              </a:rPr>
              <a:t>* Just some code to pause 10 seconds, then print "Hello".</a:t>
            </a:r>
          </a:p>
          <a:p>
            <a:r>
              <a:rPr lang="en-US" sz="900" kern="1200" dirty="0" smtClean="0">
                <a:solidFill>
                  <a:schemeClr val="tx1"/>
                </a:solidFill>
                <a:effectLst/>
                <a:latin typeface="Segoe UI Light" pitchFamily="34" charset="0"/>
                <a:ea typeface="+mn-ea"/>
                <a:cs typeface="+mn-cs"/>
              </a:rPr>
              <a:t>* I know, it's not much of a library, but it's a start!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This is just an example… I'm not suggesting you do this at home!</a:t>
            </a:r>
          </a:p>
          <a:p>
            <a:r>
              <a:rPr lang="en-US" sz="900" kern="1200" dirty="0" smtClean="0">
                <a:solidFill>
                  <a:schemeClr val="tx1"/>
                </a:solidFill>
                <a:effectLst/>
                <a:latin typeface="Segoe UI Light" pitchFamily="34" charset="0"/>
                <a:ea typeface="+mn-ea"/>
                <a:cs typeface="+mn-cs"/>
              </a:rPr>
              <a:t>* It’s an example of an API that's synchronous in both senses...</a:t>
            </a:r>
          </a:p>
          <a:p>
            <a:r>
              <a:rPr lang="en-US" sz="900" kern="1200" dirty="0" smtClean="0">
                <a:solidFill>
                  <a:schemeClr val="tx1"/>
                </a:solidFill>
                <a:effectLst/>
                <a:latin typeface="Segoe UI Light" pitchFamily="34" charset="0"/>
                <a:ea typeface="+mn-ea"/>
                <a:cs typeface="+mn-cs"/>
              </a:rPr>
              <a:t>* Its signature looks synchronous, and its implementation really does block the calling thread. Actually it’s even worse than that, it burns CPU cycles to do so.</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here's an example of an API that's asynchronous in both senses.</a:t>
            </a:r>
          </a:p>
          <a:p>
            <a:r>
              <a:rPr lang="en-US" sz="900" kern="1200" dirty="0" smtClean="0">
                <a:solidFill>
                  <a:schemeClr val="tx1"/>
                </a:solidFill>
                <a:effectLst/>
                <a:latin typeface="Segoe UI Light" pitchFamily="34" charset="0"/>
                <a:ea typeface="+mn-ea"/>
                <a:cs typeface="+mn-cs"/>
              </a:rPr>
              <a:t>* It uses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 to generate a Task</a:t>
            </a:r>
          </a:p>
          <a:p>
            <a:r>
              <a:rPr lang="en-US" sz="900" kern="1200" dirty="0" smtClean="0">
                <a:solidFill>
                  <a:schemeClr val="tx1"/>
                </a:solidFill>
                <a:effectLst/>
                <a:latin typeface="Segoe UI Light" pitchFamily="34" charset="0"/>
                <a:ea typeface="+mn-ea"/>
                <a:cs typeface="+mn-cs"/>
              </a:rPr>
              <a:t>* It schedules a timer to wake it up in 10 seconds time</a:t>
            </a:r>
          </a:p>
          <a:p>
            <a:r>
              <a:rPr lang="en-US" sz="900" kern="1200" dirty="0" smtClean="0">
                <a:solidFill>
                  <a:schemeClr val="tx1"/>
                </a:solidFill>
                <a:effectLst/>
                <a:latin typeface="Segoe UI Light" pitchFamily="34" charset="0"/>
                <a:ea typeface="+mn-ea"/>
                <a:cs typeface="+mn-cs"/>
              </a:rPr>
              <a:t>* And when the timer wakes up, it prints to the screen and marks the Task as completed.</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Hardly any CPU used at all. It's all just scheduling.</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(Some people ask, “What about Timer itself? Are you saying that Timer’s own internal implementation is Async as well? Is it just turtles all the way down?</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Well,</a:t>
            </a:r>
            <a:r>
              <a:rPr lang="en-US" sz="900" kern="1200" baseline="0" dirty="0" smtClean="0">
                <a:solidFill>
                  <a:schemeClr val="tx1"/>
                </a:solidFill>
                <a:effectLst/>
                <a:latin typeface="Segoe UI Light" pitchFamily="34" charset="0"/>
                <a:ea typeface="+mn-ea"/>
                <a:cs typeface="+mn-cs"/>
              </a:rPr>
              <a:t> yes. You know in the Task Manager where it shows System Idle taking up 95% of your CPU? It’s not really burning CPU. It’s probably switched the CPU to a low-power state and is waiting for the next hardware interrupt.)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Actually, we wouldn't write it that way. We'd write it using an "await".</a:t>
            </a:r>
          </a:p>
          <a:p>
            <a:r>
              <a:rPr lang="en-US" sz="900" kern="1200" dirty="0" smtClean="0">
                <a:solidFill>
                  <a:schemeClr val="tx1"/>
                </a:solidFill>
                <a:effectLst/>
                <a:latin typeface="Segoe UI Light" pitchFamily="34" charset="0"/>
                <a:ea typeface="+mn-ea"/>
                <a:cs typeface="+mn-cs"/>
              </a:rPr>
              <a:t>* But the two implementations here are basically the same.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It's what I'd call "true async"</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Here's another piece of code. Let's study this.</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It uses </a:t>
            </a:r>
            <a:r>
              <a:rPr lang="en-US" sz="900" kern="1200" dirty="0" err="1" smtClean="0">
                <a:solidFill>
                  <a:schemeClr val="tx1"/>
                </a:solidFill>
                <a:effectLst/>
                <a:latin typeface="Segoe UI Light" pitchFamily="34" charset="0"/>
                <a:ea typeface="+mn-ea"/>
                <a:cs typeface="+mn-cs"/>
              </a:rPr>
              <a:t>Task.Run</a:t>
            </a:r>
            <a:r>
              <a:rPr lang="en-US" sz="900" kern="1200" baseline="0" dirty="0" smtClean="0">
                <a:solidFill>
                  <a:schemeClr val="tx1"/>
                </a:solidFill>
                <a:effectLst/>
                <a:latin typeface="Segoe UI Light" pitchFamily="34" charset="0"/>
                <a:ea typeface="+mn-ea"/>
                <a:cs typeface="+mn-cs"/>
              </a:rPr>
              <a:t> to run the synchronous code on the </a:t>
            </a:r>
            <a:r>
              <a:rPr lang="en-US" sz="900" kern="1200" baseline="0" dirty="0" err="1" smtClean="0">
                <a:solidFill>
                  <a:schemeClr val="tx1"/>
                </a:solidFill>
                <a:effectLst/>
                <a:latin typeface="Segoe UI Light" pitchFamily="34" charset="0"/>
                <a:ea typeface="+mn-ea"/>
                <a:cs typeface="+mn-cs"/>
              </a:rPr>
              <a:t>threadpool</a:t>
            </a: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So, it’s blocking up a </a:t>
            </a:r>
            <a:r>
              <a:rPr lang="en-US" sz="900" kern="1200" baseline="0" dirty="0" err="1" smtClean="0">
                <a:solidFill>
                  <a:schemeClr val="tx1"/>
                </a:solidFill>
                <a:effectLst/>
                <a:latin typeface="Segoe UI Light" pitchFamily="34" charset="0"/>
                <a:ea typeface="+mn-ea"/>
                <a:cs typeface="+mn-cs"/>
              </a:rPr>
              <a:t>threadpool</a:t>
            </a:r>
            <a:r>
              <a:rPr lang="en-US" sz="900" kern="1200" baseline="0" dirty="0" smtClean="0">
                <a:solidFill>
                  <a:schemeClr val="tx1"/>
                </a:solidFill>
                <a:effectLst/>
                <a:latin typeface="Segoe UI Light" pitchFamily="34" charset="0"/>
                <a:ea typeface="+mn-ea"/>
                <a:cs typeface="+mn-cs"/>
              </a:rPr>
              <a:t> thread.</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I see people doing this quite a lot. Maybe they’ve heard that async is good, and they want to offer up an async signature, but they’re calling an underlying library that is synchronous.</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There's something fishy about this, isn't there?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signature looks async, it smells async, but the implementation is burning CPU.</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It’s fine for an application to use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in this way if it wants, but it’s bad for a library to secretly</a:t>
            </a:r>
            <a:r>
              <a:rPr lang="en-US" sz="900" kern="1200" baseline="0" dirty="0" smtClean="0">
                <a:solidFill>
                  <a:schemeClr val="tx1"/>
                </a:solidFill>
                <a:effectLst/>
                <a:latin typeface="Segoe UI Light" pitchFamily="34" charset="0"/>
                <a:ea typeface="+mn-ea"/>
                <a:cs typeface="+mn-cs"/>
              </a:rPr>
              <a:t> use </a:t>
            </a:r>
            <a:r>
              <a:rPr lang="en-US" sz="900" kern="1200" baseline="0" dirty="0" err="1" smtClean="0">
                <a:solidFill>
                  <a:schemeClr val="tx1"/>
                </a:solidFill>
                <a:effectLst/>
                <a:latin typeface="Segoe UI Light" pitchFamily="34" charset="0"/>
                <a:ea typeface="+mn-ea"/>
                <a:cs typeface="+mn-cs"/>
              </a:rPr>
              <a:t>Task.Run</a:t>
            </a:r>
            <a:r>
              <a:rPr lang="en-US" sz="900" kern="1200" baseline="0" dirty="0" smtClean="0">
                <a:solidFill>
                  <a:schemeClr val="tx1"/>
                </a:solidFill>
                <a:effectLst/>
                <a:latin typeface="Segoe UI Light" pitchFamily="34" charset="0"/>
                <a:ea typeface="+mn-ea"/>
                <a:cs typeface="+mn-cs"/>
              </a:rPr>
              <a:t> internally. I’ll discuss why.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 want to show you one last example.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This routine initiates an async operation.</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But</a:t>
            </a:r>
            <a:r>
              <a:rPr lang="en-US" sz="900" kern="1200" baseline="0" dirty="0" smtClean="0">
                <a:solidFill>
                  <a:schemeClr val="tx1"/>
                </a:solidFill>
                <a:effectLst/>
                <a:latin typeface="Segoe UI Light" pitchFamily="34" charset="0"/>
                <a:ea typeface="+mn-ea"/>
                <a:cs typeface="+mn-cs"/>
              </a:rPr>
              <a:t> then it blocks its thread, with the blocking call to Wait().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 see this often, or equivalently using the blocking property</a:t>
            </a:r>
            <a:r>
              <a:rPr lang="en-US" sz="900" kern="1200" baseline="0" dirty="0" smtClean="0">
                <a:solidFill>
                  <a:schemeClr val="tx1"/>
                </a:solidFill>
                <a:effectLst/>
                <a:latin typeface="Segoe UI Light" pitchFamily="34" charset="0"/>
                <a:ea typeface="+mn-ea"/>
                <a:cs typeface="+mn-cs"/>
              </a:rPr>
              <a:t> </a:t>
            </a:r>
            <a:r>
              <a:rPr lang="en-US" sz="900" kern="1200" baseline="0" dirty="0" err="1" smtClean="0">
                <a:solidFill>
                  <a:schemeClr val="tx1"/>
                </a:solidFill>
                <a:effectLst/>
                <a:latin typeface="Segoe UI Light" pitchFamily="34" charset="0"/>
                <a:ea typeface="+mn-ea"/>
                <a:cs typeface="+mn-cs"/>
              </a:rPr>
              <a:t>Task.Result</a:t>
            </a:r>
            <a:r>
              <a:rPr lang="en-US" sz="900" kern="1200" dirty="0" smtClean="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Often it’s because</a:t>
            </a:r>
            <a:r>
              <a:rPr lang="en-US" sz="900" kern="1200" baseline="0" dirty="0" smtClean="0">
                <a:solidFill>
                  <a:schemeClr val="tx1"/>
                </a:solidFill>
                <a:effectLst/>
                <a:latin typeface="Segoe UI Light" pitchFamily="34" charset="0"/>
                <a:ea typeface="+mn-ea"/>
                <a:cs typeface="+mn-cs"/>
              </a:rPr>
              <a:t> people are writing code that fits into a larger synchronous framework, but they need to make one small call to an Async method.</a:t>
            </a: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Sometimes it’s from</a:t>
            </a:r>
            <a:r>
              <a:rPr lang="en-US" sz="900" kern="1200" dirty="0" smtClean="0">
                <a:solidFill>
                  <a:schemeClr val="tx1"/>
                </a:solidFill>
                <a:effectLst/>
                <a:latin typeface="Segoe UI Light" pitchFamily="34" charset="0"/>
                <a:ea typeface="+mn-ea"/>
                <a:cs typeface="+mn-cs"/>
              </a:rPr>
              <a:t> people do this because they wanted to offer a synchronous API from their library, as well as Async.</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But there's something fishy about this too.</a:t>
            </a:r>
          </a:p>
          <a:p>
            <a:r>
              <a:rPr lang="en-US" sz="900" kern="1200" dirty="0" smtClean="0">
                <a:solidFill>
                  <a:schemeClr val="tx1"/>
                </a:solidFill>
                <a:effectLst/>
                <a:latin typeface="Segoe UI Light" pitchFamily="34" charset="0"/>
                <a:ea typeface="+mn-ea"/>
                <a:cs typeface="+mn-cs"/>
              </a:rPr>
              <a:t>* The signature looks synchronous, it smells synchronous, but the underlying implementation is async.</a:t>
            </a:r>
          </a:p>
          <a:p>
            <a:r>
              <a:rPr lang="en-US" sz="900" kern="1200" dirty="0" smtClean="0">
                <a:solidFill>
                  <a:schemeClr val="tx1"/>
                </a:solidFill>
                <a:effectLst/>
                <a:latin typeface="Segoe UI Light" pitchFamily="34" charset="0"/>
                <a:ea typeface="+mn-ea"/>
                <a:cs typeface="+mn-cs"/>
              </a:rPr>
              <a:t>* When we're writing library APIs, we should try to stick to the top-left or bottom-right.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other two styles, with the arrows, are dangerous. Confusing to users of the API.</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 want to dig deeper into the two</a:t>
            </a:r>
            <a:r>
              <a:rPr lang="en-US" sz="900" kern="1200" baseline="0" dirty="0" smtClean="0">
                <a:solidFill>
                  <a:schemeClr val="tx1"/>
                </a:solidFill>
                <a:effectLst/>
                <a:latin typeface="Segoe UI Light" pitchFamily="34" charset="0"/>
                <a:ea typeface="+mn-ea"/>
                <a:cs typeface="+mn-cs"/>
              </a:rPr>
              <a:t> fishy patterns, the orange and the red.</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Just a tip, if you’re forced into the bottom-left scenario, this link has some workarounds.</a:t>
            </a: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057B69-0888-4DD3-85CF-9EB77287106C}"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24382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2/11/2016 3:09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92564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So what’s so fishy about libraries that use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internally?</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[VS: 1.LibrariesShouldntLie]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Simple app, console app, but I'm just spinning up a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 dialog here.</a:t>
            </a:r>
          </a:p>
          <a:p>
            <a:r>
              <a:rPr lang="en-US" sz="900" kern="1200" dirty="0" smtClean="0">
                <a:solidFill>
                  <a:schemeClr val="tx1"/>
                </a:solidFill>
                <a:effectLst/>
                <a:latin typeface="Segoe UI Light" pitchFamily="34" charset="0"/>
                <a:ea typeface="+mn-ea"/>
                <a:cs typeface="+mn-cs"/>
              </a:rPr>
              <a:t>* This is the minimal code I need to get a UI message-loop. (don't want rest of plumbing)</a:t>
            </a:r>
          </a:p>
          <a:p>
            <a:r>
              <a:rPr lang="en-US" sz="900" kern="1200" dirty="0" smtClean="0">
                <a:solidFill>
                  <a:schemeClr val="tx1"/>
                </a:solidFill>
                <a:effectLst/>
                <a:latin typeface="Segoe UI Light" pitchFamily="34" charset="0"/>
                <a:ea typeface="+mn-ea"/>
                <a:cs typeface="+mn-cs"/>
              </a:rPr>
              <a:t> </a:t>
            </a:r>
          </a:p>
          <a:p>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class Library</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 It's a demo of a library, so we'll have three layers: the app that uses the library, then the library itself, then the underlying framework functionality that the library uses.</a:t>
            </a:r>
          </a:p>
          <a:p>
            <a:r>
              <a:rPr lang="en-US" sz="900" kern="1200" dirty="0" smtClean="0">
                <a:solidFill>
                  <a:schemeClr val="tx1"/>
                </a:solidFill>
                <a:effectLst/>
                <a:latin typeface="Segoe UI Light" pitchFamily="34" charset="0"/>
                <a:ea typeface="+mn-ea"/>
                <a:cs typeface="+mn-cs"/>
              </a:rPr>
              <a:t>* Here's one way to write the library. It wants to offer up an asynchronous API</a:t>
            </a:r>
          </a:p>
          <a:p>
            <a:r>
              <a:rPr lang="en-US" sz="900" kern="1200" dirty="0" smtClean="0">
                <a:solidFill>
                  <a:schemeClr val="tx1"/>
                </a:solidFill>
                <a:effectLst/>
                <a:latin typeface="Segoe UI Light" pitchFamily="34" charset="0"/>
                <a:ea typeface="+mn-ea"/>
                <a:cs typeface="+mn-cs"/>
              </a:rPr>
              <a:t>* And in this version, it's using the synchronous OS API. Maybe that's the only one available.</a:t>
            </a:r>
          </a:p>
          <a:p>
            <a:r>
              <a:rPr lang="en-US" sz="900" kern="1200" dirty="0" smtClean="0">
                <a:solidFill>
                  <a:schemeClr val="tx1"/>
                </a:solidFill>
                <a:effectLst/>
                <a:latin typeface="Segoe UI Light" pitchFamily="34" charset="0"/>
                <a:ea typeface="+mn-ea"/>
                <a:cs typeface="+mn-cs"/>
              </a:rPr>
              <a:t>* So to become async, my API needs to wrap it, with await </a:t>
            </a:r>
            <a:r>
              <a:rPr lang="en-US" sz="900" kern="1200" dirty="0" err="1" smtClean="0">
                <a:solidFill>
                  <a:schemeClr val="tx1"/>
                </a:solidFill>
                <a:effectLst/>
                <a:latin typeface="Segoe UI Light" pitchFamily="34" charset="0"/>
                <a:ea typeface="+mn-ea"/>
                <a:cs typeface="+mn-cs"/>
              </a:rPr>
              <a:t>Task.Run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It's the top-right quadrant. It looks async, but it's wrapping an implementation that's synchronous.</a:t>
            </a:r>
          </a:p>
          <a:p>
            <a:r>
              <a:rPr lang="en-US" sz="900" kern="1200" dirty="0" smtClean="0">
                <a:solidFill>
                  <a:schemeClr val="tx1"/>
                </a:solidFill>
                <a:effectLst/>
                <a:latin typeface="Segoe UI Light" pitchFamily="34" charset="0"/>
                <a:ea typeface="+mn-ea"/>
                <a:cs typeface="+mn-cs"/>
              </a:rPr>
              <a:t>* Probably to avoid blocking the calling thread.</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b.Click</a:t>
            </a:r>
            <a:r>
              <a:rPr lang="en-US" sz="900" b="1" kern="1200" dirty="0" smtClean="0">
                <a:solidFill>
                  <a:schemeClr val="tx1"/>
                </a:solidFill>
                <a:effectLst/>
                <a:latin typeface="Segoe UI Light" pitchFamily="34" charset="0"/>
                <a:ea typeface="+mn-ea"/>
                <a:cs typeface="+mn-cs"/>
              </a:rPr>
              <a:t> += async delegate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here's what the app developer wrote, the user of my library.</a:t>
            </a:r>
          </a:p>
          <a:p>
            <a:r>
              <a:rPr lang="en-US" sz="900" kern="1200" dirty="0" smtClean="0">
                <a:solidFill>
                  <a:schemeClr val="tx1"/>
                </a:solidFill>
                <a:effectLst/>
                <a:latin typeface="Segoe UI Light" pitchFamily="34" charset="0"/>
                <a:ea typeface="+mn-ea"/>
                <a:cs typeface="+mn-cs"/>
              </a:rPr>
              <a:t>* They want to be asynchronous, they want to stay responsive.</a:t>
            </a:r>
          </a:p>
          <a:p>
            <a:r>
              <a:rPr lang="en-US" sz="900" kern="1200" dirty="0" smtClean="0">
                <a:solidFill>
                  <a:schemeClr val="tx1"/>
                </a:solidFill>
                <a:effectLst/>
                <a:latin typeface="Segoe UI Light" pitchFamily="34" charset="0"/>
                <a:ea typeface="+mn-ea"/>
                <a:cs typeface="+mn-cs"/>
              </a:rPr>
              <a:t>* But say they don't want just one, but they want to download 100 files.</a:t>
            </a:r>
          </a:p>
          <a:p>
            <a:r>
              <a:rPr lang="en-US" sz="900" kern="1200" dirty="0" smtClean="0">
                <a:solidFill>
                  <a:schemeClr val="tx1"/>
                </a:solidFill>
                <a:effectLst/>
                <a:latin typeface="Segoe UI Light" pitchFamily="34" charset="0"/>
                <a:ea typeface="+mn-ea"/>
                <a:cs typeface="+mn-cs"/>
              </a:rPr>
              <a:t>* They saw that it was an async method, so they trusted they could just kick off all the tasks and then await </a:t>
            </a:r>
            <a:r>
              <a:rPr lang="en-US" sz="900" kern="1200" dirty="0" err="1" smtClean="0">
                <a:solidFill>
                  <a:schemeClr val="tx1"/>
                </a:solidFill>
                <a:effectLst/>
                <a:latin typeface="Segoe UI Light" pitchFamily="34" charset="0"/>
                <a:ea typeface="+mn-ea"/>
                <a:cs typeface="+mn-cs"/>
              </a:rPr>
              <a:t>Task.WhenAll</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Now it has kicked off all 100 of those tasks.</a:t>
            </a:r>
          </a:p>
          <a:p>
            <a:r>
              <a:rPr lang="en-US" sz="900" kern="1200" dirty="0" smtClean="0">
                <a:solidFill>
                  <a:schemeClr val="tx1"/>
                </a:solidFill>
                <a:effectLst/>
                <a:latin typeface="Segoe UI Light" pitchFamily="34" charset="0"/>
                <a:ea typeface="+mn-ea"/>
                <a:cs typeface="+mn-cs"/>
              </a:rPr>
              <a:t>* But because each one wants to use a background thread, it's actually going in bursts.</a:t>
            </a:r>
          </a:p>
          <a:p>
            <a:r>
              <a:rPr lang="en-US" sz="900" kern="1200" dirty="0" smtClean="0">
                <a:solidFill>
                  <a:schemeClr val="tx1"/>
                </a:solidFill>
                <a:effectLst/>
                <a:latin typeface="Segoe UI Light" pitchFamily="34" charset="0"/>
                <a:ea typeface="+mn-ea"/>
                <a:cs typeface="+mn-cs"/>
              </a:rPr>
              <a:t>* I have four logical cores on this laptop, so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starts by giving me four threads. As many threads as we have cores.</a:t>
            </a:r>
          </a:p>
          <a:p>
            <a:r>
              <a:rPr lang="en-US" sz="900" kern="1200" dirty="0" smtClean="0">
                <a:solidFill>
                  <a:schemeClr val="tx1"/>
                </a:solidFill>
                <a:effectLst/>
                <a:latin typeface="Segoe UI Light" pitchFamily="34" charset="0"/>
                <a:ea typeface="+mn-ea"/>
                <a:cs typeface="+mn-cs"/>
              </a:rPr>
              <a:t>* Then it looks a second later, says it looks like you've made poor use of those threads, most of them were idle, waiting on IO</a:t>
            </a:r>
          </a:p>
          <a:p>
            <a:r>
              <a:rPr lang="en-US" sz="900" kern="1200" dirty="0" smtClean="0">
                <a:solidFill>
                  <a:schemeClr val="tx1"/>
                </a:solidFill>
                <a:effectLst/>
                <a:latin typeface="Segoe UI Light" pitchFamily="34" charset="0"/>
                <a:ea typeface="+mn-ea"/>
                <a:cs typeface="+mn-cs"/>
              </a:rPr>
              <a:t>* So it looks like you need more threads</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See the first batch was 4, then next batch was 5, then 6</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has this predefined scaling behavior, hill-climbing</a:t>
            </a:r>
          </a:p>
          <a:p>
            <a:r>
              <a:rPr lang="en-US" sz="900" kern="1200" dirty="0" smtClean="0">
                <a:solidFill>
                  <a:schemeClr val="tx1"/>
                </a:solidFill>
                <a:effectLst/>
                <a:latin typeface="Segoe UI Light" pitchFamily="34" charset="0"/>
                <a:ea typeface="+mn-ea"/>
                <a:cs typeface="+mn-cs"/>
              </a:rPr>
              <a:t>* So I've had to wait until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catches up to me, until it eventually finds its optimal number.</a:t>
            </a:r>
          </a:p>
          <a:p>
            <a:r>
              <a:rPr lang="en-US" sz="900" kern="1200" dirty="0" smtClean="0">
                <a:solidFill>
                  <a:schemeClr val="tx1"/>
                </a:solidFill>
                <a:effectLst/>
                <a:latin typeface="Segoe UI Light" pitchFamily="34" charset="0"/>
                <a:ea typeface="+mn-ea"/>
                <a:cs typeface="+mn-cs"/>
              </a:rPr>
              <a:t>* But actually my app didn't need any threads.</a:t>
            </a:r>
          </a:p>
          <a:p>
            <a:r>
              <a:rPr lang="en-US" sz="900" kern="1200" dirty="0" smtClean="0">
                <a:solidFill>
                  <a:schemeClr val="tx1"/>
                </a:solidFill>
                <a:effectLst/>
                <a:latin typeface="Segoe UI Light" pitchFamily="34" charset="0"/>
                <a:ea typeface="+mn-ea"/>
                <a:cs typeface="+mn-cs"/>
              </a:rPr>
              <a:t>* As an app author, I didn't even think any threads were involved.</a:t>
            </a:r>
          </a:p>
          <a:p>
            <a:r>
              <a:rPr lang="en-US" sz="900" kern="1200" dirty="0" smtClean="0">
                <a:solidFill>
                  <a:schemeClr val="tx1"/>
                </a:solidFill>
                <a:effectLst/>
                <a:latin typeface="Segoe UI Light" pitchFamily="34" charset="0"/>
                <a:ea typeface="+mn-ea"/>
                <a:cs typeface="+mn-cs"/>
              </a:rPr>
              <a:t>* That's the key. You don't want to go messing with things that aren't yours, global resources.</a:t>
            </a:r>
          </a:p>
          <a:p>
            <a:r>
              <a:rPr lang="en-US" sz="900" kern="1200" dirty="0" smtClean="0">
                <a:solidFill>
                  <a:schemeClr val="tx1"/>
                </a:solidFill>
                <a:effectLst/>
                <a:latin typeface="Segoe UI Light" pitchFamily="34" charset="0"/>
                <a:ea typeface="+mn-ea"/>
                <a:cs typeface="+mn-cs"/>
              </a:rPr>
              <a:t>* And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is one of those things.</a:t>
            </a:r>
          </a:p>
          <a:p>
            <a:r>
              <a:rPr lang="en-US" sz="900" kern="1200" dirty="0" smtClean="0">
                <a:solidFill>
                  <a:schemeClr val="tx1"/>
                </a:solidFill>
                <a:effectLst/>
                <a:latin typeface="Segoe UI Light" pitchFamily="34" charset="0"/>
                <a:ea typeface="+mn-ea"/>
                <a:cs typeface="+mn-cs"/>
              </a:rPr>
              <a:t>* It belongs to the app developer, not to you the library author.</a:t>
            </a:r>
          </a:p>
          <a:p>
            <a:r>
              <a:rPr lang="en-US" sz="900" kern="1200" dirty="0" smtClean="0">
                <a:solidFill>
                  <a:schemeClr val="tx1"/>
                </a:solidFill>
                <a:effectLst/>
                <a:latin typeface="Segoe UI Light" pitchFamily="34" charset="0"/>
                <a:ea typeface="+mn-ea"/>
                <a:cs typeface="+mn-cs"/>
              </a:rPr>
              <a:t>* They might have their own ideas about how they want to use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var</a:t>
            </a:r>
            <a:r>
              <a:rPr lang="en-US" sz="900" b="1" kern="1200" dirty="0" smtClean="0">
                <a:solidFill>
                  <a:schemeClr val="tx1"/>
                </a:solidFill>
                <a:effectLst/>
                <a:latin typeface="Segoe UI Light" pitchFamily="34" charset="0"/>
                <a:ea typeface="+mn-ea"/>
                <a:cs typeface="+mn-cs"/>
              </a:rPr>
              <a:t> contents = await </a:t>
            </a:r>
            <a:r>
              <a:rPr lang="en-US" sz="900" b="1" kern="1200" dirty="0" err="1" smtClean="0">
                <a:solidFill>
                  <a:schemeClr val="tx1"/>
                </a:solidFill>
                <a:effectLst/>
                <a:latin typeface="Segoe UI Light" pitchFamily="34" charset="0"/>
                <a:ea typeface="+mn-ea"/>
                <a:cs typeface="+mn-cs"/>
              </a:rPr>
              <a:t>IO.DownloadFileAsync</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Now this one's pure async</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this time all 100 files can download at the same time.</a:t>
            </a:r>
          </a:p>
          <a:p>
            <a:r>
              <a:rPr lang="en-US" sz="900" kern="1200" dirty="0" smtClean="0">
                <a:solidFill>
                  <a:schemeClr val="tx1"/>
                </a:solidFill>
                <a:effectLst/>
                <a:latin typeface="Segoe UI Light" pitchFamily="34" charset="0"/>
                <a:ea typeface="+mn-ea"/>
                <a:cs typeface="+mn-cs"/>
              </a:rPr>
              <a:t>* This is what we'd expect.</a:t>
            </a:r>
          </a:p>
          <a:p>
            <a:r>
              <a:rPr lang="en-US" sz="900" kern="1200" dirty="0" smtClean="0">
                <a:solidFill>
                  <a:schemeClr val="tx1"/>
                </a:solidFill>
                <a:effectLst/>
                <a:latin typeface="Segoe UI Light" pitchFamily="34" charset="0"/>
                <a:ea typeface="+mn-ea"/>
                <a:cs typeface="+mn-cs"/>
              </a:rPr>
              <a:t>* I shouldn't have to block waiting for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to grow</a:t>
            </a:r>
          </a:p>
          <a:p>
            <a:r>
              <a:rPr lang="en-US" sz="900" kern="1200" dirty="0" smtClean="0">
                <a:solidFill>
                  <a:schemeClr val="tx1"/>
                </a:solidFill>
                <a:effectLst/>
                <a:latin typeface="Segoe UI Light" pitchFamily="34" charset="0"/>
                <a:ea typeface="+mn-ea"/>
                <a:cs typeface="+mn-cs"/>
              </a:rPr>
              <a:t>* I just have the assumption that I'm just kicking off work from the UI thread.</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You don't want to be a library author who violates that assumption</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[SLIDES]</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We have to think of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as</a:t>
            </a:r>
            <a:r>
              <a:rPr lang="en-US" sz="900" kern="1200" baseline="0" dirty="0" smtClean="0">
                <a:solidFill>
                  <a:schemeClr val="tx1"/>
                </a:solidFill>
                <a:effectLst/>
                <a:latin typeface="Segoe UI Light" pitchFamily="34" charset="0"/>
                <a:ea typeface="+mn-ea"/>
                <a:cs typeface="+mn-cs"/>
              </a:rPr>
              <a:t> an</a:t>
            </a:r>
            <a:r>
              <a:rPr lang="en-US" sz="900" kern="1200" dirty="0" smtClean="0">
                <a:solidFill>
                  <a:schemeClr val="tx1"/>
                </a:solidFill>
                <a:effectLst/>
                <a:latin typeface="Segoe UI Light" pitchFamily="34" charset="0"/>
                <a:ea typeface="+mn-ea"/>
                <a:cs typeface="+mn-cs"/>
              </a:rPr>
              <a:t> app-global resource.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Remember that hill-climbing that</a:t>
            </a:r>
            <a:r>
              <a:rPr lang="en-US" sz="900" kern="1200" baseline="0" dirty="0" smtClean="0">
                <a:solidFill>
                  <a:schemeClr val="tx1"/>
                </a:solidFill>
                <a:effectLst/>
                <a:latin typeface="Segoe UI Light" pitchFamily="34" charset="0"/>
                <a:ea typeface="+mn-ea"/>
                <a:cs typeface="+mn-cs"/>
              </a:rPr>
              <a:t> we saw. It’s done across all code across all libraries in the app.</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In a server app, spinning up a bunch of threads hurts scalability.</a:t>
            </a:r>
          </a:p>
          <a:p>
            <a:r>
              <a:rPr lang="en-US" sz="900" kern="1200" dirty="0" smtClean="0">
                <a:solidFill>
                  <a:schemeClr val="tx1"/>
                </a:solidFill>
                <a:effectLst/>
                <a:latin typeface="Segoe UI Light" pitchFamily="34" charset="0"/>
                <a:ea typeface="+mn-ea"/>
                <a:cs typeface="+mn-cs"/>
              </a:rPr>
              <a:t>* I don't want to create new threads, because my caller might be relying on those other threads to be request-threads, to handle new incoming requests.</a:t>
            </a:r>
          </a:p>
          <a:p>
            <a:r>
              <a:rPr lang="en-US" sz="900" kern="1200" dirty="0" smtClean="0">
                <a:solidFill>
                  <a:schemeClr val="tx1"/>
                </a:solidFill>
                <a:effectLst/>
                <a:latin typeface="Segoe UI Light" pitchFamily="34" charset="0"/>
                <a:ea typeface="+mn-ea"/>
                <a:cs typeface="+mn-cs"/>
              </a:rPr>
              <a:t>* And imagine if my library uses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deep inside - then it'll be a pain for users to diagnose.</a:t>
            </a:r>
          </a:p>
          <a:p>
            <a:r>
              <a:rPr lang="en-US" sz="900" kern="1200" dirty="0" smtClean="0">
                <a:solidFill>
                  <a:schemeClr val="tx1"/>
                </a:solidFill>
                <a:effectLst/>
                <a:latin typeface="Segoe UI Light" pitchFamily="34" charset="0"/>
                <a:ea typeface="+mn-ea"/>
                <a:cs typeface="+mn-cs"/>
              </a:rPr>
              <a:t>* It wasn't a mistake they made. It was a mistake for them to trust my API.</a:t>
            </a:r>
          </a:p>
          <a:p>
            <a:r>
              <a:rPr lang="en-US" sz="900" kern="1200" dirty="0" smtClean="0">
                <a:solidFill>
                  <a:schemeClr val="tx1"/>
                </a:solidFill>
                <a:effectLst/>
                <a:latin typeface="Segoe UI Light" pitchFamily="34" charset="0"/>
                <a:ea typeface="+mn-ea"/>
                <a:cs typeface="+mn-cs"/>
              </a:rPr>
              <a:t>* The app is in the best position to manage its threads.</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Let the user use their own domain-knowledge about what they're building to decide how they want to manage threads.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dirty="0" smtClean="0">
                <a:solidFill>
                  <a:schemeClr val="tx1"/>
                </a:solidFill>
                <a:effectLst/>
                <a:latin typeface="Segoe UI Light" pitchFamily="34" charset="0"/>
                <a:ea typeface="+mn-ea"/>
                <a:cs typeface="+mn-cs"/>
              </a:rPr>
              <a:t>* If your library's using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you're putting in roadblocks that prevent the app from using its threads effectively</a:t>
            </a:r>
          </a:p>
          <a:p>
            <a:r>
              <a:rPr lang="en-US" sz="900" kern="1200" dirty="0" smtClean="0">
                <a:solidFill>
                  <a:schemeClr val="tx1"/>
                </a:solidFill>
                <a:effectLst/>
                <a:latin typeface="Segoe UI Light" pitchFamily="34" charset="0"/>
                <a:ea typeface="+mn-ea"/>
                <a:cs typeface="+mn-cs"/>
              </a:rPr>
              <a:t>* If the</a:t>
            </a:r>
            <a:r>
              <a:rPr lang="en-US" sz="900" kern="1200" baseline="0" dirty="0" smtClean="0">
                <a:solidFill>
                  <a:schemeClr val="tx1"/>
                </a:solidFill>
                <a:effectLst/>
                <a:latin typeface="Segoe UI Light" pitchFamily="34" charset="0"/>
                <a:ea typeface="+mn-ea"/>
                <a:cs typeface="+mn-cs"/>
              </a:rPr>
              <a:t> caller</a:t>
            </a:r>
            <a:r>
              <a:rPr lang="en-US" sz="900" kern="1200" dirty="0" smtClean="0">
                <a:solidFill>
                  <a:schemeClr val="tx1"/>
                </a:solidFill>
                <a:effectLst/>
                <a:latin typeface="Segoe UI Light" pitchFamily="34" charset="0"/>
                <a:ea typeface="+mn-ea"/>
                <a:cs typeface="+mn-cs"/>
              </a:rPr>
              <a:t> wants to go make some synchronous work happen on a background thread, let them do that themselves</a:t>
            </a:r>
            <a:r>
              <a:rPr lang="en-US" sz="900" kern="1200" baseline="0" dirty="0" smtClean="0">
                <a:solidFill>
                  <a:schemeClr val="tx1"/>
                </a:solidFill>
                <a:effectLst/>
                <a:latin typeface="Segoe UI Light" pitchFamily="34" charset="0"/>
                <a:ea typeface="+mn-ea"/>
                <a:cs typeface="+mn-cs"/>
              </a:rPr>
              <a:t>. It’s fine for your caller to use </a:t>
            </a:r>
            <a:r>
              <a:rPr lang="en-US" sz="900" kern="1200" baseline="0" dirty="0" err="1" smtClean="0">
                <a:solidFill>
                  <a:schemeClr val="tx1"/>
                </a:solidFill>
                <a:effectLst/>
                <a:latin typeface="Segoe UI Light" pitchFamily="34" charset="0"/>
                <a:ea typeface="+mn-ea"/>
                <a:cs typeface="+mn-cs"/>
              </a:rPr>
              <a:t>Task.Run</a:t>
            </a:r>
            <a:r>
              <a:rPr lang="en-US" sz="900" kern="1200" baseline="0" dirty="0" smtClean="0">
                <a:solidFill>
                  <a:schemeClr val="tx1"/>
                </a:solidFill>
                <a:effectLst/>
                <a:latin typeface="Segoe UI Light" pitchFamily="34" charset="0"/>
                <a:ea typeface="+mn-ea"/>
                <a:cs typeface="+mn-cs"/>
              </a:rPr>
              <a:t>. Just you shouldn’t do it in your library.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You should expose something that looks like what it is.</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If you only have an implementation that's synchronous, then expose as an API that's synchronous.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Only provide async methods when you can implement them asynchronously.</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That</a:t>
            </a:r>
            <a:r>
              <a:rPr lang="en-US" sz="900" kern="1200" baseline="0" dirty="0" smtClean="0">
                <a:solidFill>
                  <a:schemeClr val="tx1"/>
                </a:solidFill>
                <a:effectLst/>
                <a:latin typeface="Segoe UI Light" pitchFamily="34" charset="0"/>
                <a:ea typeface="+mn-ea"/>
                <a:cs typeface="+mn-cs"/>
              </a:rPr>
              <a:t> will help your callers make the call on how to call you.</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83326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That showed</a:t>
            </a:r>
            <a:r>
              <a:rPr lang="en-US" sz="900" kern="1200" baseline="0" dirty="0" smtClean="0">
                <a:solidFill>
                  <a:schemeClr val="tx1"/>
                </a:solidFill>
                <a:effectLst/>
                <a:latin typeface="Segoe UI Light" pitchFamily="34" charset="0"/>
                <a:ea typeface="+mn-ea"/>
                <a:cs typeface="+mn-cs"/>
              </a:rPr>
              <a:t> you the dangers of the top-right quadrant.</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I want to show you the even worse dangers of the bottom-left quadrant:</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blocking code, that uses </a:t>
            </a:r>
            <a:r>
              <a:rPr lang="en-US" sz="900" kern="1200" baseline="0" dirty="0" err="1" smtClean="0">
                <a:solidFill>
                  <a:schemeClr val="tx1"/>
                </a:solidFill>
                <a:effectLst/>
                <a:latin typeface="Segoe UI Light" pitchFamily="34" charset="0"/>
                <a:ea typeface="+mn-ea"/>
                <a:cs typeface="+mn-cs"/>
              </a:rPr>
              <a:t>task.Wait</a:t>
            </a:r>
            <a:r>
              <a:rPr lang="en-US" sz="900" kern="1200" baseline="0" dirty="0" smtClean="0">
                <a:solidFill>
                  <a:schemeClr val="tx1"/>
                </a:solidFill>
                <a:effectLst/>
                <a:latin typeface="Segoe UI Light" pitchFamily="34" charset="0"/>
                <a:ea typeface="+mn-ea"/>
                <a:cs typeface="+mn-cs"/>
              </a:rPr>
              <a:t>() or similar.</a:t>
            </a:r>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At the start of this “essential tips on Async” series, I explained how the message-loop works in a UI app with this diagram.</a:t>
            </a:r>
          </a:p>
          <a:p>
            <a:pPr marL="0" indent="0">
              <a:buFont typeface="Arial" panose="020B0604020202020204" pitchFamily="34" charset="0"/>
              <a:buNone/>
            </a:pPr>
            <a:r>
              <a:rPr lang="en-US" sz="900" kern="1200" baseline="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The user clicks a button in the UI, and it invokes the message-handler, which calls a </a:t>
            </a:r>
            <a:r>
              <a:rPr lang="en-US" sz="900" kern="1200" baseline="0" dirty="0" err="1" smtClean="0">
                <a:solidFill>
                  <a:schemeClr val="tx1"/>
                </a:solidFill>
                <a:effectLst/>
                <a:latin typeface="Segoe UI Light" pitchFamily="34" charset="0"/>
                <a:ea typeface="+mn-ea"/>
                <a:cs typeface="+mn-cs"/>
              </a:rPr>
              <a:t>LoadAsync</a:t>
            </a:r>
            <a:r>
              <a:rPr lang="en-US" sz="900" kern="1200" baseline="0" dirty="0" smtClean="0">
                <a:solidFill>
                  <a:schemeClr val="tx1"/>
                </a:solidFill>
                <a:effectLst/>
                <a:latin typeface="Segoe UI Light" pitchFamily="34" charset="0"/>
                <a:ea typeface="+mn-ea"/>
                <a:cs typeface="+mn-cs"/>
              </a:rPr>
              <a:t> method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baseline="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That creates a “Task” and returns to its caller, where the task is assigned to variable 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But now we did a terrible</a:t>
            </a:r>
            <a:r>
              <a:rPr lang="en-US" sz="900" kern="1200" baseline="0" dirty="0" smtClean="0">
                <a:solidFill>
                  <a:schemeClr val="tx1"/>
                </a:solidFill>
                <a:effectLst/>
                <a:latin typeface="Segoe UI Light" pitchFamily="34" charset="0"/>
                <a:ea typeface="+mn-ea"/>
                <a:cs typeface="+mn-cs"/>
              </a:rPr>
              <a:t> thing. We blocked, waiting until that task had completed.</a:t>
            </a:r>
          </a:p>
          <a:p>
            <a:pPr marL="0" indent="0">
              <a:buFont typeface="Arial" panose="020B0604020202020204" pitchFamily="34" charset="0"/>
              <a:buNone/>
            </a:pPr>
            <a:r>
              <a:rPr lang="en-US" sz="900" kern="1200" baseline="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If you remember how Async works under the hood, once the </a:t>
            </a:r>
            <a:r>
              <a:rPr lang="en-US" sz="900" kern="1200" baseline="0" dirty="0" err="1" smtClean="0">
                <a:solidFill>
                  <a:schemeClr val="tx1"/>
                </a:solidFill>
                <a:effectLst/>
                <a:latin typeface="Segoe UI Light" pitchFamily="34" charset="0"/>
                <a:ea typeface="+mn-ea"/>
                <a:cs typeface="+mn-cs"/>
              </a:rPr>
              <a:t>DownloadAsync</a:t>
            </a:r>
            <a:r>
              <a:rPr lang="en-US" sz="900" kern="1200" baseline="0" dirty="0" smtClean="0">
                <a:solidFill>
                  <a:schemeClr val="tx1"/>
                </a:solidFill>
                <a:effectLst/>
                <a:latin typeface="Segoe UI Light" pitchFamily="34" charset="0"/>
                <a:ea typeface="+mn-ea"/>
                <a:cs typeface="+mn-cs"/>
              </a:rPr>
              <a:t> task has finished, it moves into the message-queue so that the message-pump can handle it.</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But our message-pump is now blocked, stuck on the </a:t>
            </a:r>
            <a:r>
              <a:rPr lang="en-US" sz="900" kern="1200" baseline="0" dirty="0" err="1" smtClean="0">
                <a:solidFill>
                  <a:schemeClr val="tx1"/>
                </a:solidFill>
                <a:effectLst/>
                <a:latin typeface="Segoe UI Light" pitchFamily="34" charset="0"/>
                <a:ea typeface="+mn-ea"/>
                <a:cs typeface="+mn-cs"/>
              </a:rPr>
              <a:t>task.Wait</a:t>
            </a:r>
            <a:r>
              <a:rPr lang="en-US" sz="900" kern="1200" baseline="0" dirty="0" smtClean="0">
                <a:solidFill>
                  <a:schemeClr val="tx1"/>
                </a:solidFill>
                <a:effectLst/>
                <a:latin typeface="Segoe UI Light" pitchFamily="34" charset="0"/>
                <a:ea typeface="+mn-ea"/>
                <a:cs typeface="+mn-cs"/>
              </a:rPr>
              <a:t>() call!</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This is a deadlock.</a:t>
            </a: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2/11/2016</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190387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Principle is that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is a global resource.</a:t>
            </a:r>
          </a:p>
          <a:p>
            <a:r>
              <a:rPr lang="en-US" sz="900" kern="1200" dirty="0" smtClean="0">
                <a:solidFill>
                  <a:schemeClr val="tx1"/>
                </a:solidFill>
                <a:effectLst/>
                <a:latin typeface="Segoe UI Light" pitchFamily="34" charset="0"/>
                <a:ea typeface="+mn-ea"/>
                <a:cs typeface="+mn-cs"/>
              </a:rPr>
              <a:t>* You as a library developer have to play nice, help the app author use their domain-specific knowledge as to how to create threads using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if they want.</a:t>
            </a:r>
          </a:p>
          <a:p>
            <a:r>
              <a:rPr lang="en-US" sz="900" kern="1200" dirty="0" smtClean="0">
                <a:solidFill>
                  <a:schemeClr val="tx1"/>
                </a:solidFill>
                <a:effectLst/>
                <a:latin typeface="Segoe UI Light" pitchFamily="34" charset="0"/>
                <a:ea typeface="+mn-ea"/>
                <a:cs typeface="+mn-cs"/>
              </a:rPr>
              <a:t>* Don't do it yourself.</a:t>
            </a:r>
          </a:p>
          <a:p>
            <a:r>
              <a:rPr lang="en-US" sz="900" kern="1200" dirty="0" smtClean="0">
                <a:solidFill>
                  <a:schemeClr val="tx1"/>
                </a:solidFill>
                <a:effectLst/>
                <a:latin typeface="Segoe UI Light" pitchFamily="34" charset="0"/>
                <a:ea typeface="+mn-ea"/>
                <a:cs typeface="+mn-cs"/>
              </a:rPr>
              <a:t>* Only show an async signature when your method is truly async.</a:t>
            </a:r>
          </a:p>
          <a:p>
            <a:r>
              <a:rPr lang="en-US" sz="900" kern="1200" dirty="0" smtClean="0">
                <a:solidFill>
                  <a:schemeClr val="tx1"/>
                </a:solidFill>
                <a:effectLst/>
                <a:latin typeface="Segoe UI Light" pitchFamily="34" charset="0"/>
                <a:ea typeface="+mn-ea"/>
                <a:cs typeface="+mn-cs"/>
              </a:rPr>
              <a:t>* Also, don't block in your library calls.</a:t>
            </a:r>
          </a:p>
          <a:p>
            <a:r>
              <a:rPr lang="en-US" sz="900" kern="1200" dirty="0" smtClean="0">
                <a:solidFill>
                  <a:schemeClr val="tx1"/>
                </a:solidFill>
                <a:effectLst/>
                <a:latin typeface="Segoe UI Light" pitchFamily="34" charset="0"/>
                <a:ea typeface="+mn-ea"/>
                <a:cs typeface="+mn-cs"/>
              </a:rPr>
              <a:t>* If you block on the UI thread, disaster.</a:t>
            </a:r>
          </a:p>
          <a:p>
            <a:r>
              <a:rPr lang="en-US" sz="900" kern="1200" dirty="0" smtClean="0">
                <a:solidFill>
                  <a:schemeClr val="tx1"/>
                </a:solidFill>
                <a:effectLst/>
                <a:latin typeface="Segoe UI Light" pitchFamily="34" charset="0"/>
                <a:ea typeface="+mn-ea"/>
                <a:cs typeface="+mn-cs"/>
              </a:rPr>
              <a:t>* If you block on a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thread, you're hurting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because of that</a:t>
            </a:r>
            <a:r>
              <a:rPr lang="en-US" sz="900" kern="1200" baseline="0" dirty="0" smtClean="0">
                <a:solidFill>
                  <a:schemeClr val="tx1"/>
                </a:solidFill>
                <a:effectLst/>
                <a:latin typeface="Segoe UI Light" pitchFamily="34" charset="0"/>
                <a:ea typeface="+mn-ea"/>
                <a:cs typeface="+mn-cs"/>
              </a:rPr>
              <a:t> hill-climbing</a:t>
            </a:r>
            <a:r>
              <a:rPr lang="en-US" sz="900" kern="1200" dirty="0" smtClean="0">
                <a:solidFill>
                  <a:schemeClr val="tx1"/>
                </a:solidFill>
                <a:effectLst/>
                <a:latin typeface="Segoe UI Light" pitchFamily="34" charset="0"/>
                <a:ea typeface="+mn-ea"/>
                <a:cs typeface="+mn-cs"/>
              </a:rPr>
              <a:t>,</a:t>
            </a:r>
            <a:r>
              <a:rPr lang="en-US" sz="900" kern="1200" baseline="0" dirty="0" smtClean="0">
                <a:solidFill>
                  <a:schemeClr val="tx1"/>
                </a:solidFill>
                <a:effectLst/>
                <a:latin typeface="Segoe UI Light" pitchFamily="34" charset="0"/>
                <a:ea typeface="+mn-ea"/>
                <a:cs typeface="+mn-cs"/>
              </a:rPr>
              <a:t> hurting everyone else in the app who uses the </a:t>
            </a:r>
            <a:r>
              <a:rPr lang="en-US" sz="900" kern="1200" baseline="0" dirty="0" err="1" smtClean="0">
                <a:solidFill>
                  <a:schemeClr val="tx1"/>
                </a:solidFill>
                <a:effectLst/>
                <a:latin typeface="Segoe UI Light" pitchFamily="34" charset="0"/>
                <a:ea typeface="+mn-ea"/>
                <a:cs typeface="+mn-cs"/>
              </a:rPr>
              <a:t>threadpool</a:t>
            </a:r>
            <a:r>
              <a:rPr lang="en-US" sz="900" kern="1200" baseline="0" dirty="0" smtClean="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solidFill>
                  <a:prstClr val="black"/>
                </a:solidFill>
              </a:rPr>
              <a:pPr/>
              <a:t>2/11/2016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88905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9</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856681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Next thing address for async libraries is some aspects of async </a:t>
            </a:r>
            <a:r>
              <a:rPr lang="en-US" sz="900" kern="1200" dirty="0" err="1" smtClean="0">
                <a:solidFill>
                  <a:schemeClr val="tx1"/>
                </a:solidFill>
                <a:effectLst/>
                <a:latin typeface="Segoe UI Light" pitchFamily="34" charset="0"/>
                <a:ea typeface="+mn-ea"/>
                <a:cs typeface="+mn-cs"/>
              </a:rPr>
              <a:t>perf</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Can I use await in an inner loop?</a:t>
            </a:r>
          </a:p>
          <a:p>
            <a:r>
              <a:rPr lang="en-US" sz="900" kern="1200" dirty="0" smtClean="0">
                <a:solidFill>
                  <a:schemeClr val="tx1"/>
                </a:solidFill>
                <a:effectLst/>
                <a:latin typeface="Segoe UI Light" pitchFamily="34" charset="0"/>
                <a:ea typeface="+mn-ea"/>
                <a:cs typeface="+mn-cs"/>
              </a:rPr>
              <a:t>* If I have a method "</a:t>
            </a:r>
            <a:r>
              <a:rPr lang="en-US" sz="900" kern="1200" dirty="0" err="1" smtClean="0">
                <a:solidFill>
                  <a:schemeClr val="tx1"/>
                </a:solidFill>
                <a:effectLst/>
                <a:latin typeface="Segoe UI Light" pitchFamily="34" charset="0"/>
                <a:ea typeface="+mn-ea"/>
                <a:cs typeface="+mn-cs"/>
              </a:rPr>
              <a:t>ReadByte</a:t>
            </a:r>
            <a:r>
              <a:rPr lang="en-US" sz="900" kern="1200" dirty="0" smtClean="0">
                <a:solidFill>
                  <a:schemeClr val="tx1"/>
                </a:solidFill>
                <a:effectLst/>
                <a:latin typeface="Segoe UI Light" pitchFamily="34" charset="0"/>
                <a:ea typeface="+mn-ea"/>
                <a:cs typeface="+mn-cs"/>
              </a:rPr>
              <a:t>" in my API, would I also want "</a:t>
            </a:r>
            <a:r>
              <a:rPr lang="en-US" sz="900" kern="1200" dirty="0" err="1" smtClean="0">
                <a:solidFill>
                  <a:schemeClr val="tx1"/>
                </a:solidFill>
                <a:effectLst/>
                <a:latin typeface="Segoe UI Light" pitchFamily="34" charset="0"/>
                <a:ea typeface="+mn-ea"/>
                <a:cs typeface="+mn-cs"/>
              </a:rPr>
              <a:t>ReadByteAsync</a:t>
            </a:r>
            <a:r>
              <a:rPr lang="en-US" sz="900" kern="1200" dirty="0" smtClean="0">
                <a:solidFill>
                  <a:schemeClr val="tx1"/>
                </a:solidFill>
                <a:effectLst/>
                <a:latin typeface="Segoe UI Light" pitchFamily="34" charset="0"/>
                <a:ea typeface="+mn-ea"/>
                <a:cs typeface="+mn-cs"/>
              </a:rPr>
              <a:t>()"? if I'm getting a million bytes one-at-a-time?</a:t>
            </a:r>
          </a:p>
          <a:p>
            <a:r>
              <a:rPr lang="en-US" sz="900" kern="1200" dirty="0" smtClean="0">
                <a:solidFill>
                  <a:schemeClr val="tx1"/>
                </a:solidFill>
                <a:effectLst/>
                <a:latin typeface="Segoe UI Light" pitchFamily="34" charset="0"/>
                <a:ea typeface="+mn-ea"/>
                <a:cs typeface="+mn-cs"/>
              </a:rPr>
              <a:t>* It's a question of how chatty </a:t>
            </a:r>
            <a:r>
              <a:rPr lang="en-US" sz="900" kern="1200" dirty="0" err="1" smtClean="0">
                <a:solidFill>
                  <a:schemeClr val="tx1"/>
                </a:solidFill>
                <a:effectLst/>
                <a:latin typeface="Segoe UI Light" pitchFamily="34" charset="0"/>
                <a:ea typeface="+mn-ea"/>
                <a:cs typeface="+mn-cs"/>
              </a:rPr>
              <a:t>vs</a:t>
            </a:r>
            <a:r>
              <a:rPr lang="en-US" sz="900" kern="1200" dirty="0" smtClean="0">
                <a:solidFill>
                  <a:schemeClr val="tx1"/>
                </a:solidFill>
                <a:effectLst/>
                <a:latin typeface="Segoe UI Light" pitchFamily="34" charset="0"/>
                <a:ea typeface="+mn-ea"/>
                <a:cs typeface="+mn-cs"/>
              </a:rPr>
              <a:t> chunky to design my API. Like peanut butter.</a:t>
            </a:r>
          </a:p>
          <a:p>
            <a:r>
              <a:rPr lang="en-US" sz="900" kern="1200" dirty="0" smtClean="0">
                <a:solidFill>
                  <a:schemeClr val="tx1"/>
                </a:solidFill>
                <a:effectLst/>
                <a:latin typeface="Segoe UI Light" pitchFamily="34" charset="0"/>
                <a:ea typeface="+mn-ea"/>
                <a:cs typeface="+mn-cs"/>
              </a:rPr>
              <a:t>* Most importantly, we'll understand how to optimize around some common special cases.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19922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Just to step back, we're all used to synchronous methods.</a:t>
            </a:r>
          </a:p>
          <a:p>
            <a:r>
              <a:rPr lang="en-US" sz="900" kern="1200" dirty="0" smtClean="0">
                <a:solidFill>
                  <a:schemeClr val="tx1"/>
                </a:solidFill>
                <a:effectLst/>
                <a:latin typeface="Segoe UI Light" pitchFamily="34" charset="0"/>
                <a:ea typeface="+mn-ea"/>
                <a:cs typeface="+mn-cs"/>
              </a:rPr>
              <a:t>* We know they're cheap. That's why we're happy to factor out our code at will, take out these lines of code and put them into a separate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if we look at the IL, we can see how simple it is.</a:t>
            </a:r>
          </a:p>
          <a:p>
            <a:r>
              <a:rPr lang="en-US" sz="900" kern="1200" dirty="0" smtClean="0">
                <a:solidFill>
                  <a:schemeClr val="tx1"/>
                </a:solidFill>
                <a:effectLst/>
                <a:latin typeface="Segoe UI Light" pitchFamily="34" charset="0"/>
                <a:ea typeface="+mn-ea"/>
                <a:cs typeface="+mn-cs"/>
              </a:rPr>
              <a:t>* I know, I know, IL isn't the best way to judge the cost of something. It’s just a starting point</a:t>
            </a:r>
            <a:r>
              <a:rPr lang="en-US" sz="900" kern="1200" baseline="0" dirty="0" smtClean="0">
                <a:solidFill>
                  <a:schemeClr val="tx1"/>
                </a:solidFill>
                <a:effectLst/>
                <a:latin typeface="Segoe UI Light" pitchFamily="34" charset="0"/>
                <a:ea typeface="+mn-ea"/>
                <a:cs typeface="+mn-cs"/>
              </a:rPr>
              <a:t> for comparison.</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517615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For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 though, the compiler puts in plumbing, and it's not so simple</a:t>
            </a:r>
          </a:p>
          <a:p>
            <a:r>
              <a:rPr lang="en-US" sz="900" kern="1200" dirty="0" smtClean="0">
                <a:solidFill>
                  <a:schemeClr val="tx1"/>
                </a:solidFill>
                <a:effectLst/>
                <a:latin typeface="Segoe UI Light" pitchFamily="34" charset="0"/>
                <a:ea typeface="+mn-ea"/>
                <a:cs typeface="+mn-cs"/>
              </a:rPr>
              <a:t>* Here's the same method as the last slide, but it uses the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modifier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First, the compiler generates this code for the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actually this is only part of it.</a:t>
            </a:r>
          </a:p>
          <a:p>
            <a:r>
              <a:rPr lang="en-US" sz="900" kern="1200" dirty="0" smtClean="0">
                <a:solidFill>
                  <a:schemeClr val="tx1"/>
                </a:solidFill>
                <a:effectLst/>
                <a:latin typeface="Segoe UI Light" pitchFamily="34" charset="0"/>
                <a:ea typeface="+mn-ea"/>
                <a:cs typeface="+mn-cs"/>
              </a:rPr>
              <a:t>* Part of what the compiler generates is a structure</a:t>
            </a:r>
            <a:r>
              <a:rPr lang="en-US" sz="900" kern="1200" baseline="0" dirty="0" smtClean="0">
                <a:solidFill>
                  <a:schemeClr val="tx1"/>
                </a:solidFill>
                <a:effectLst/>
                <a:latin typeface="Segoe UI Light" pitchFamily="34" charset="0"/>
                <a:ea typeface="+mn-ea"/>
                <a:cs typeface="+mn-cs"/>
              </a:rPr>
              <a:t> with a </a:t>
            </a:r>
            <a:r>
              <a:rPr lang="en-US" sz="900" kern="1200" baseline="0" dirty="0" err="1" smtClean="0">
                <a:solidFill>
                  <a:schemeClr val="tx1"/>
                </a:solidFill>
                <a:effectLst/>
                <a:latin typeface="Segoe UI Light" pitchFamily="34" charset="0"/>
                <a:ea typeface="+mn-ea"/>
                <a:cs typeface="+mn-cs"/>
              </a:rPr>
              <a:t>MoveNext</a:t>
            </a:r>
            <a:r>
              <a:rPr lang="en-US" sz="900" kern="1200" baseline="0" dirty="0" smtClean="0">
                <a:solidFill>
                  <a:schemeClr val="tx1"/>
                </a:solidFill>
                <a:effectLst/>
                <a:latin typeface="Segoe UI Light" pitchFamily="34" charset="0"/>
                <a:ea typeface="+mn-ea"/>
                <a:cs typeface="+mn-cs"/>
              </a:rPr>
              <a:t> method, and </a:t>
            </a:r>
            <a:r>
              <a:rPr lang="en-US" sz="900" kern="1200" dirty="0" smtClean="0">
                <a:solidFill>
                  <a:schemeClr val="tx1"/>
                </a:solidFill>
                <a:effectLst/>
                <a:latin typeface="Segoe UI Light" pitchFamily="34" charset="0"/>
                <a:ea typeface="+mn-ea"/>
                <a:cs typeface="+mn-cs"/>
              </a:rPr>
              <a:t>here’s a call to this </a:t>
            </a:r>
            <a:r>
              <a:rPr lang="en-US" sz="900" kern="1200" dirty="0" err="1" smtClean="0">
                <a:solidFill>
                  <a:schemeClr val="tx1"/>
                </a:solidFill>
                <a:effectLst/>
                <a:latin typeface="Segoe UI Light" pitchFamily="34" charset="0"/>
                <a:ea typeface="+mn-ea"/>
                <a:cs typeface="+mn-cs"/>
              </a:rPr>
              <a:t>MoveNext</a:t>
            </a:r>
            <a:r>
              <a:rPr lang="en-US" sz="900" kern="1200" dirty="0" smtClean="0">
                <a:solidFill>
                  <a:schemeClr val="tx1"/>
                </a:solidFill>
                <a:effectLst/>
                <a:latin typeface="Segoe UI Light" pitchFamily="34" charset="0"/>
                <a:ea typeface="+mn-ea"/>
                <a:cs typeface="+mn-cs"/>
              </a:rPr>
              <a:t>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let's look at the </a:t>
            </a:r>
            <a:r>
              <a:rPr lang="en-US" sz="900" kern="1200" dirty="0" err="1" smtClean="0">
                <a:solidFill>
                  <a:schemeClr val="tx1"/>
                </a:solidFill>
                <a:effectLst/>
                <a:latin typeface="Segoe UI Light" pitchFamily="34" charset="0"/>
                <a:ea typeface="+mn-ea"/>
                <a:cs typeface="+mn-cs"/>
              </a:rPr>
              <a:t>MoveNext</a:t>
            </a:r>
            <a:r>
              <a:rPr lang="en-US" sz="900" kern="1200" dirty="0" smtClean="0">
                <a:solidFill>
                  <a:schemeClr val="tx1"/>
                </a:solidFill>
                <a:effectLst/>
                <a:latin typeface="Segoe UI Light" pitchFamily="34" charset="0"/>
                <a:ea typeface="+mn-ea"/>
                <a:cs typeface="+mn-cs"/>
              </a:rPr>
              <a:t> it generates.</a:t>
            </a:r>
          </a:p>
          <a:p>
            <a:r>
              <a:rPr lang="en-US" sz="900" kern="1200" dirty="0" smtClean="0">
                <a:solidFill>
                  <a:schemeClr val="tx1"/>
                </a:solidFill>
                <a:effectLst/>
                <a:latin typeface="Segoe UI Light" pitchFamily="34" charset="0"/>
                <a:ea typeface="+mn-ea"/>
                <a:cs typeface="+mn-cs"/>
              </a:rPr>
              <a:t>* It's the plumbing that lets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pause and resume.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If I highlight it, you can still see the core bit that corresponds to what I wrote</a:t>
            </a:r>
          </a:p>
          <a:p>
            <a:r>
              <a:rPr lang="en-US" sz="900" kern="1200" dirty="0" smtClean="0">
                <a:solidFill>
                  <a:schemeClr val="tx1"/>
                </a:solidFill>
                <a:effectLst/>
                <a:latin typeface="Segoe UI Light" pitchFamily="34" charset="0"/>
                <a:ea typeface="+mn-ea"/>
                <a:cs typeface="+mn-cs"/>
              </a:rPr>
              <a:t>* Let's set this in context. The code overhead isn't much. Equivalent to about an empty for loop about 200 times.</a:t>
            </a:r>
          </a:p>
          <a:p>
            <a:r>
              <a:rPr lang="en-US" sz="900" kern="1200" dirty="0" smtClean="0">
                <a:solidFill>
                  <a:schemeClr val="tx1"/>
                </a:solidFill>
                <a:effectLst/>
                <a:latin typeface="Segoe UI Light" pitchFamily="34" charset="0"/>
                <a:ea typeface="+mn-ea"/>
                <a:cs typeface="+mn-cs"/>
              </a:rPr>
              <a:t>* If you're doing it a few hundred times a second, doesn't matter.</a:t>
            </a:r>
          </a:p>
          <a:p>
            <a:r>
              <a:rPr lang="en-US" sz="900" kern="1200" dirty="0" smtClean="0">
                <a:solidFill>
                  <a:schemeClr val="tx1"/>
                </a:solidFill>
                <a:effectLst/>
                <a:latin typeface="Segoe UI Light" pitchFamily="34" charset="0"/>
                <a:ea typeface="+mn-ea"/>
                <a:cs typeface="+mn-cs"/>
              </a:rPr>
              <a:t>* It's just if you'll be using</a:t>
            </a:r>
            <a:r>
              <a:rPr lang="en-US" sz="900" kern="1200" baseline="0" dirty="0" smtClean="0">
                <a:solidFill>
                  <a:schemeClr val="tx1"/>
                </a:solidFill>
                <a:effectLst/>
                <a:latin typeface="Segoe UI Light" pitchFamily="34" charset="0"/>
                <a:ea typeface="+mn-ea"/>
                <a:cs typeface="+mn-cs"/>
              </a:rPr>
              <a:t> it</a:t>
            </a:r>
            <a:r>
              <a:rPr lang="en-US" sz="900" kern="1200" dirty="0" smtClean="0">
                <a:solidFill>
                  <a:schemeClr val="tx1"/>
                </a:solidFill>
                <a:effectLst/>
                <a:latin typeface="Segoe UI Light" pitchFamily="34" charset="0"/>
                <a:ea typeface="+mn-ea"/>
                <a:cs typeface="+mn-cs"/>
              </a:rPr>
              <a:t> in a tight inner loop, then you need to think.</a:t>
            </a:r>
          </a:p>
          <a:p>
            <a:r>
              <a:rPr lang="en-US" sz="900" kern="1200" dirty="0" smtClean="0">
                <a:solidFill>
                  <a:schemeClr val="tx1"/>
                </a:solidFill>
                <a:effectLst/>
                <a:latin typeface="Segoe UI Light" pitchFamily="34" charset="0"/>
                <a:ea typeface="+mn-ea"/>
                <a:cs typeface="+mn-cs"/>
              </a:rPr>
              <a:t>* And you know what? This IL might look scary, but it's actually more efficient than anything you'd write if you tried to do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callbacks by hand.</a:t>
            </a:r>
          </a:p>
          <a:p>
            <a:r>
              <a:rPr lang="en-US" sz="900" kern="1200" dirty="0" smtClean="0">
                <a:solidFill>
                  <a:schemeClr val="tx1"/>
                </a:solidFill>
                <a:effectLst/>
                <a:latin typeface="Segoe UI Light" pitchFamily="34" charset="0"/>
                <a:ea typeface="+mn-ea"/>
                <a:cs typeface="+mn-cs"/>
              </a:rPr>
              <a:t>* We've been able to optimize everything around await, use internal methods on Task, use detailed understanding of JIT.</a:t>
            </a:r>
          </a:p>
          <a:p>
            <a:r>
              <a:rPr lang="en-US" sz="900" kern="1200" dirty="0" smtClean="0">
                <a:solidFill>
                  <a:schemeClr val="tx1"/>
                </a:solidFill>
                <a:effectLst/>
                <a:latin typeface="Segoe UI Light" pitchFamily="34" charset="0"/>
                <a:ea typeface="+mn-ea"/>
                <a:cs typeface="+mn-cs"/>
              </a:rPr>
              <a:t>* It's not that the await keyword is particularly slow.</a:t>
            </a:r>
          </a:p>
          <a:p>
            <a:r>
              <a:rPr lang="en-US" sz="900" kern="1200" dirty="0" smtClean="0">
                <a:solidFill>
                  <a:schemeClr val="tx1"/>
                </a:solidFill>
                <a:effectLst/>
                <a:latin typeface="Segoe UI Light" pitchFamily="34" charset="0"/>
                <a:ea typeface="+mn-ea"/>
                <a:cs typeface="+mn-cs"/>
              </a:rPr>
              <a:t>* It's just there's a</a:t>
            </a:r>
            <a:r>
              <a:rPr lang="en-US" sz="900" kern="1200" baseline="0" dirty="0" smtClean="0">
                <a:solidFill>
                  <a:schemeClr val="tx1"/>
                </a:solidFill>
                <a:effectLst/>
                <a:latin typeface="Segoe UI Light" pitchFamily="34" charset="0"/>
                <a:ea typeface="+mn-ea"/>
                <a:cs typeface="+mn-cs"/>
              </a:rPr>
              <a:t> slight</a:t>
            </a:r>
            <a:r>
              <a:rPr lang="en-US" sz="900" kern="1200" dirty="0" smtClean="0">
                <a:solidFill>
                  <a:schemeClr val="tx1"/>
                </a:solidFill>
                <a:effectLst/>
                <a:latin typeface="Segoe UI Light" pitchFamily="34" charset="0"/>
                <a:ea typeface="+mn-ea"/>
                <a:cs typeface="+mn-cs"/>
              </a:rPr>
              <a:t> inherent overhead to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APIs.</a:t>
            </a:r>
          </a:p>
          <a:p>
            <a:r>
              <a:rPr lang="en-US" sz="900" kern="1200" dirty="0" smtClean="0">
                <a:solidFill>
                  <a:schemeClr val="tx1"/>
                </a:solidFill>
                <a:effectLst/>
                <a:latin typeface="Segoe UI Light" pitchFamily="34" charset="0"/>
                <a:ea typeface="+mn-ea"/>
                <a:cs typeface="+mn-cs"/>
              </a:rPr>
              <a:t>* Usually that overhead will be negligible.</a:t>
            </a:r>
          </a:p>
          <a:p>
            <a:r>
              <a:rPr lang="en-US" sz="900" kern="1200" dirty="0" smtClean="0">
                <a:solidFill>
                  <a:schemeClr val="tx1"/>
                </a:solidFill>
                <a:effectLst/>
                <a:latin typeface="Segoe UI Light" pitchFamily="34" charset="0"/>
                <a:ea typeface="+mn-ea"/>
                <a:cs typeface="+mn-cs"/>
              </a:rPr>
              <a:t>* It's just in a tight loop that it adds up.</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Actually, the real mental model I want you have in your mind is that it's ALLOCATION that's expensive.</a:t>
            </a:r>
          </a:p>
          <a:p>
            <a:r>
              <a:rPr lang="en-US" sz="900" kern="1200" dirty="0" smtClean="0">
                <a:solidFill>
                  <a:schemeClr val="tx1"/>
                </a:solidFill>
                <a:effectLst/>
                <a:latin typeface="Segoe UI Light" pitchFamily="34" charset="0"/>
                <a:ea typeface="+mn-ea"/>
                <a:cs typeface="+mn-cs"/>
              </a:rPr>
              <a:t>* Technically, allocation is cheap, it's the garbage-collection afterwards that's expensive. Like getting drunk and then getting a hangover.</a:t>
            </a:r>
          </a:p>
          <a:p>
            <a:r>
              <a:rPr lang="en-US" sz="900" kern="1200" dirty="0" smtClean="0">
                <a:solidFill>
                  <a:schemeClr val="tx1"/>
                </a:solidFill>
                <a:effectLst/>
                <a:latin typeface="Segoe UI Light" pitchFamily="34" charset="0"/>
                <a:ea typeface="+mn-ea"/>
                <a:cs typeface="+mn-cs"/>
              </a:rPr>
              <a:t>* If you want to play nice with memory, you want to avoid allocating memory as much as possible.</a:t>
            </a:r>
          </a:p>
          <a:p>
            <a:r>
              <a:rPr lang="en-US" sz="900" kern="1200" dirty="0" smtClean="0">
                <a:solidFill>
                  <a:schemeClr val="tx1"/>
                </a:solidFill>
                <a:effectLst/>
                <a:latin typeface="Segoe UI Light" pitchFamily="34" charset="0"/>
                <a:ea typeface="+mn-ea"/>
                <a:cs typeface="+mn-cs"/>
              </a:rPr>
              <a:t>* I think of the heap as another app-global</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shared resource, and it's our job as library authors not to trample on it unfairly.</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194268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For async methods, there are three particular allocations that show up.</a:t>
            </a:r>
          </a:p>
          <a:p>
            <a:r>
              <a:rPr lang="en-US" sz="900" kern="1200" dirty="0" smtClean="0">
                <a:solidFill>
                  <a:schemeClr val="tx1"/>
                </a:solidFill>
                <a:effectLst/>
                <a:latin typeface="Segoe UI Light" pitchFamily="34" charset="0"/>
                <a:ea typeface="+mn-ea"/>
                <a:cs typeface="+mn-cs"/>
              </a:rPr>
              <a:t>* It allocates a "state machine" class which holds all the method's local variables, and remembers which await it's got up to (so it can resume after it).</a:t>
            </a:r>
          </a:p>
          <a:p>
            <a:r>
              <a:rPr lang="en-US" sz="900" kern="1200" dirty="0" smtClean="0">
                <a:solidFill>
                  <a:schemeClr val="tx1"/>
                </a:solidFill>
                <a:effectLst/>
                <a:latin typeface="Segoe UI Light" pitchFamily="34" charset="0"/>
                <a:ea typeface="+mn-ea"/>
                <a:cs typeface="+mn-cs"/>
              </a:rPr>
              <a:t>* It allocates a delegate. Delegates in .NET are heap objects. It allocates a delegate that it signs up for when a Task is complete, to execute that delegate</a:t>
            </a:r>
          </a:p>
          <a:p>
            <a:r>
              <a:rPr lang="en-US" sz="900" kern="1200" dirty="0" smtClean="0">
                <a:solidFill>
                  <a:schemeClr val="tx1"/>
                </a:solidFill>
                <a:effectLst/>
                <a:latin typeface="Segoe UI Light" pitchFamily="34" charset="0"/>
                <a:ea typeface="+mn-ea"/>
                <a:cs typeface="+mn-cs"/>
              </a:rPr>
              <a:t>* And your async method returns a Task object. Which is a heap object. So each async method allocates that.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But there are some really powerful optimizations here.</a:t>
            </a:r>
          </a:p>
          <a:p>
            <a:r>
              <a:rPr lang="en-US" sz="900" kern="1200" dirty="0" smtClean="0">
                <a:solidFill>
                  <a:schemeClr val="tx1"/>
                </a:solidFill>
                <a:effectLst/>
                <a:latin typeface="Segoe UI Light" pitchFamily="34" charset="0"/>
                <a:ea typeface="+mn-ea"/>
                <a:cs typeface="+mn-cs"/>
              </a:rPr>
              <a:t>* The core point is that async methods start executing immediately.</a:t>
            </a:r>
          </a:p>
          <a:p>
            <a:r>
              <a:rPr lang="en-US" sz="900" kern="1200" dirty="0" smtClean="0">
                <a:solidFill>
                  <a:schemeClr val="tx1"/>
                </a:solidFill>
                <a:effectLst/>
                <a:latin typeface="Segoe UI Light" pitchFamily="34" charset="0"/>
                <a:ea typeface="+mn-ea"/>
                <a:cs typeface="+mn-cs"/>
              </a:rPr>
              <a:t>* Like in this case, my method gets the next integer, but it downloaded the integers in chunks, in buffers</a:t>
            </a:r>
          </a:p>
          <a:p>
            <a:r>
              <a:rPr lang="en-US" sz="900" kern="1200" dirty="0" smtClean="0">
                <a:solidFill>
                  <a:schemeClr val="tx1"/>
                </a:solidFill>
                <a:effectLst/>
                <a:latin typeface="Segoe UI Light" pitchFamily="34" charset="0"/>
                <a:ea typeface="+mn-ea"/>
                <a:cs typeface="+mn-cs"/>
              </a:rPr>
              <a:t>* So 99.9% of the time it can return immediately. It doesn't need any awaits.</a:t>
            </a:r>
          </a:p>
          <a:p>
            <a:r>
              <a:rPr lang="en-US" sz="900" kern="1200" dirty="0" smtClean="0">
                <a:solidFill>
                  <a:schemeClr val="tx1"/>
                </a:solidFill>
                <a:effectLst/>
                <a:latin typeface="Segoe UI Light" pitchFamily="34" charset="0"/>
                <a:ea typeface="+mn-ea"/>
                <a:cs typeface="+mn-cs"/>
              </a:rPr>
              <a:t>* It's only when a chunk runs out that it needs the next one.</a:t>
            </a:r>
          </a:p>
          <a:p>
            <a:r>
              <a:rPr lang="en-US" sz="900" kern="1200" dirty="0" smtClean="0">
                <a:solidFill>
                  <a:schemeClr val="tx1"/>
                </a:solidFill>
                <a:effectLst/>
                <a:latin typeface="Segoe UI Light" pitchFamily="34" charset="0"/>
                <a:ea typeface="+mn-ea"/>
                <a:cs typeface="+mn-cs"/>
              </a:rPr>
              <a:t>* It's only when we get to the first await point that we return to our caller, and incur all those allocation costs.</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So if it happens that you never even get to an await point, never need to return to the caller until the end, it avoids the first two allocations entirely!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Now there’s another important under-the-hood optimization which makes</a:t>
            </a:r>
            <a:r>
              <a:rPr lang="en-US" sz="900" kern="1200" baseline="0" dirty="0" smtClean="0">
                <a:solidFill>
                  <a:schemeClr val="tx1"/>
                </a:solidFill>
                <a:effectLst/>
                <a:latin typeface="Segoe UI Light" pitchFamily="34" charset="0"/>
                <a:ea typeface="+mn-ea"/>
                <a:cs typeface="+mn-cs"/>
              </a:rPr>
              <a:t> this optimization much more powerful…</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019003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We call it the "fast path"</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Here's an await operator, and here's the </a:t>
            </a:r>
            <a:r>
              <a:rPr lang="en-US" sz="900" kern="1200" dirty="0" err="1" smtClean="0">
                <a:solidFill>
                  <a:schemeClr val="tx1"/>
                </a:solidFill>
                <a:effectLst/>
                <a:latin typeface="Segoe UI Light" pitchFamily="34" charset="0"/>
                <a:ea typeface="+mn-ea"/>
                <a:cs typeface="+mn-cs"/>
              </a:rPr>
              <a:t>codegen</a:t>
            </a:r>
            <a:r>
              <a:rPr lang="en-US" sz="900" kern="1200" dirty="0" smtClean="0">
                <a:solidFill>
                  <a:schemeClr val="tx1"/>
                </a:solidFill>
                <a:effectLst/>
                <a:latin typeface="Segoe UI Light" pitchFamily="34" charset="0"/>
                <a:ea typeface="+mn-ea"/>
                <a:cs typeface="+mn-cs"/>
              </a:rPr>
              <a:t> that the compiler makes for it.</a:t>
            </a:r>
          </a:p>
          <a:p>
            <a:r>
              <a:rPr lang="en-US" sz="900" kern="1200" dirty="0" smtClean="0">
                <a:solidFill>
                  <a:schemeClr val="tx1"/>
                </a:solidFill>
                <a:effectLst/>
                <a:latin typeface="Segoe UI Light" pitchFamily="34" charset="0"/>
                <a:ea typeface="+mn-ea"/>
                <a:cs typeface="+mn-cs"/>
              </a:rPr>
              <a:t>* When you await something, it first checks "is that thing already completed"</a:t>
            </a:r>
          </a:p>
          <a:p>
            <a:r>
              <a:rPr lang="en-US" sz="900" kern="1200" dirty="0" smtClean="0">
                <a:solidFill>
                  <a:schemeClr val="tx1"/>
                </a:solidFill>
                <a:effectLst/>
                <a:latin typeface="Segoe UI Light" pitchFamily="34" charset="0"/>
                <a:ea typeface="+mn-ea"/>
                <a:cs typeface="+mn-cs"/>
              </a:rPr>
              <a:t>* You might wonder, what kinds of tasks will be completed already before I even await them?</a:t>
            </a:r>
          </a:p>
          <a:p>
            <a:r>
              <a:rPr lang="en-US" sz="900" kern="1200" dirty="0" smtClean="0">
                <a:solidFill>
                  <a:schemeClr val="tx1"/>
                </a:solidFill>
                <a:effectLst/>
                <a:latin typeface="Segoe UI Light" pitchFamily="34" charset="0"/>
                <a:ea typeface="+mn-ea"/>
                <a:cs typeface="+mn-cs"/>
              </a:rPr>
              <a:t>* Well I just showed you one on the previous slide!</a:t>
            </a:r>
          </a:p>
          <a:p>
            <a:r>
              <a:rPr lang="en-US" sz="900" kern="1200" dirty="0" smtClean="0">
                <a:solidFill>
                  <a:schemeClr val="tx1"/>
                </a:solidFill>
                <a:effectLst/>
                <a:latin typeface="Segoe UI Light" pitchFamily="34" charset="0"/>
                <a:ea typeface="+mn-ea"/>
                <a:cs typeface="+mn-cs"/>
              </a:rPr>
              <a:t>* 99% of the time, </a:t>
            </a:r>
            <a:r>
              <a:rPr lang="en-US" sz="900" kern="1200" dirty="0" err="1" smtClean="0">
                <a:solidFill>
                  <a:schemeClr val="tx1"/>
                </a:solidFill>
                <a:effectLst/>
                <a:latin typeface="Segoe UI Light" pitchFamily="34" charset="0"/>
                <a:ea typeface="+mn-ea"/>
                <a:cs typeface="+mn-cs"/>
              </a:rPr>
              <a:t>GetNextIntAsync</a:t>
            </a:r>
            <a:r>
              <a:rPr lang="en-US" sz="900" kern="1200" dirty="0" smtClean="0">
                <a:solidFill>
                  <a:schemeClr val="tx1"/>
                </a:solidFill>
                <a:effectLst/>
                <a:latin typeface="Segoe UI Light" pitchFamily="34" charset="0"/>
                <a:ea typeface="+mn-ea"/>
                <a:cs typeface="+mn-cs"/>
              </a:rPr>
              <a:t> has already completed, so the await operator can fly over it really fast.</a:t>
            </a:r>
          </a:p>
          <a:p>
            <a:r>
              <a:rPr lang="en-US" sz="900" kern="1200" dirty="0" smtClean="0">
                <a:solidFill>
                  <a:schemeClr val="tx1"/>
                </a:solidFill>
                <a:effectLst/>
                <a:latin typeface="Segoe UI Light" pitchFamily="34" charset="0"/>
                <a:ea typeface="+mn-ea"/>
                <a:cs typeface="+mn-cs"/>
              </a:rPr>
              <a:t>* And because we flew over it, we didn't even return to the caller.</a:t>
            </a:r>
          </a:p>
          <a:p>
            <a:r>
              <a:rPr lang="en-US" sz="900" kern="1200" dirty="0" smtClean="0">
                <a:solidFill>
                  <a:schemeClr val="tx1"/>
                </a:solidFill>
                <a:effectLst/>
                <a:latin typeface="Segoe UI Light" pitchFamily="34" charset="0"/>
                <a:ea typeface="+mn-ea"/>
                <a:cs typeface="+mn-cs"/>
              </a:rPr>
              <a:t>* That's important. You might have heard the message "At the first await in an async method, it returns to its caller."</a:t>
            </a:r>
          </a:p>
          <a:p>
            <a:r>
              <a:rPr lang="en-US" sz="900" kern="1200" dirty="0" smtClean="0">
                <a:solidFill>
                  <a:schemeClr val="tx1"/>
                </a:solidFill>
                <a:effectLst/>
                <a:latin typeface="Segoe UI Light" pitchFamily="34" charset="0"/>
                <a:ea typeface="+mn-ea"/>
                <a:cs typeface="+mn-cs"/>
              </a:rPr>
              <a:t>* But that's not precisely true.</a:t>
            </a:r>
          </a:p>
          <a:p>
            <a:r>
              <a:rPr lang="en-US" sz="900" kern="1200" dirty="0" smtClean="0">
                <a:solidFill>
                  <a:schemeClr val="tx1"/>
                </a:solidFill>
                <a:effectLst/>
                <a:latin typeface="Segoe UI Light" pitchFamily="34" charset="0"/>
                <a:ea typeface="+mn-ea"/>
                <a:cs typeface="+mn-cs"/>
              </a:rPr>
              <a:t>* Really, "At the first await WHICH HAS NOT YET COMPLETED, it returns to its caller".</a:t>
            </a:r>
          </a:p>
          <a:p>
            <a:r>
              <a:rPr lang="en-US" sz="900" kern="1200" dirty="0" smtClean="0">
                <a:solidFill>
                  <a:schemeClr val="tx1"/>
                </a:solidFill>
                <a:effectLst/>
                <a:latin typeface="Segoe UI Light" pitchFamily="34" charset="0"/>
                <a:ea typeface="+mn-ea"/>
                <a:cs typeface="+mn-cs"/>
              </a:rPr>
              <a:t>* And this fast path has a great synergy with the previous slide.</a:t>
            </a:r>
          </a:p>
          <a:p>
            <a:r>
              <a:rPr lang="en-US" sz="900" kern="1200" dirty="0" smtClean="0">
                <a:solidFill>
                  <a:schemeClr val="tx1"/>
                </a:solidFill>
                <a:effectLst/>
                <a:latin typeface="Segoe UI Light" pitchFamily="34" charset="0"/>
                <a:ea typeface="+mn-ea"/>
                <a:cs typeface="+mn-cs"/>
              </a:rPr>
              <a:t>* Because if all our awaits take the fast path, then we're basically skipping over them, and we avoid those two heap allocations for the async method.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29486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You might wonder, “what kind of Task would already be complete at the time I await for it?”</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Well, here’s a great example – 1023 times out of 1024, anyone who invokes </a:t>
            </a:r>
            <a:r>
              <a:rPr lang="en-US" sz="900" kern="1200" baseline="0" dirty="0" err="1" smtClean="0">
                <a:solidFill>
                  <a:schemeClr val="tx1"/>
                </a:solidFill>
                <a:effectLst/>
                <a:latin typeface="Segoe UI Light" pitchFamily="34" charset="0"/>
                <a:ea typeface="+mn-ea"/>
                <a:cs typeface="+mn-cs"/>
              </a:rPr>
              <a:t>GetNextIntAsync</a:t>
            </a:r>
            <a:r>
              <a:rPr lang="en-US" sz="900" kern="1200" baseline="0" dirty="0" smtClean="0">
                <a:solidFill>
                  <a:schemeClr val="tx1"/>
                </a:solidFill>
                <a:effectLst/>
                <a:latin typeface="Segoe UI Light" pitchFamily="34" charset="0"/>
                <a:ea typeface="+mn-ea"/>
                <a:cs typeface="+mn-cs"/>
              </a:rPr>
              <a:t>, they’ll get back a Task object that has already completed.</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So they’ll benefit from all the built-in fast-path optimizations themselves. It’s a virtuous circle.</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There’s one final memory allocation in an Async method: that is allocation of the returned Task object.</a:t>
            </a:r>
          </a:p>
          <a:p>
            <a:pPr marL="0" indent="0">
              <a:buFont typeface="Arial" panose="020B0604020202020204" pitchFamily="34" charset="0"/>
              <a:buNone/>
            </a:pPr>
            <a:r>
              <a:rPr lang="en-US" sz="900" kern="1200" baseline="0" dirty="0" smtClean="0">
                <a:solidFill>
                  <a:schemeClr val="tx1"/>
                </a:solidFill>
                <a:effectLst/>
                <a:latin typeface="Segoe UI Light" pitchFamily="34" charset="0"/>
                <a:ea typeface="+mn-ea"/>
                <a:cs typeface="+mn-cs"/>
              </a:rPr>
              <a:t>[CLICK]</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if the method managed to take the fast path on all its awaits,</a:t>
            </a:r>
          </a:p>
          <a:p>
            <a:r>
              <a:rPr lang="en-US" sz="900" kern="1200" dirty="0" smtClean="0">
                <a:solidFill>
                  <a:schemeClr val="tx1"/>
                </a:solidFill>
                <a:effectLst/>
                <a:latin typeface="Segoe UI Light" pitchFamily="34" charset="0"/>
                <a:ea typeface="+mn-ea"/>
                <a:cs typeface="+mn-cs"/>
              </a:rPr>
              <a:t>* and if the returned value in your Task&lt;T&gt; was one of the "common" ones like 0, 1, true, false, null, then it avoids even allocating the task.</a:t>
            </a:r>
          </a:p>
          <a:p>
            <a:r>
              <a:rPr lang="en-US" sz="900" kern="1200" dirty="0" smtClean="0">
                <a:solidFill>
                  <a:schemeClr val="tx1"/>
                </a:solidFill>
                <a:effectLst/>
                <a:latin typeface="Segoe UI Light" pitchFamily="34" charset="0"/>
                <a:ea typeface="+mn-ea"/>
                <a:cs typeface="+mn-cs"/>
              </a:rPr>
              <a:t>* Also if your async method just returned non-generic Task.</a:t>
            </a:r>
          </a:p>
          <a:p>
            <a:r>
              <a:rPr lang="en-US" sz="900" kern="1200" dirty="0" smtClean="0">
                <a:solidFill>
                  <a:schemeClr val="tx1"/>
                </a:solidFill>
                <a:effectLst/>
                <a:latin typeface="Segoe UI Light" pitchFamily="34" charset="0"/>
                <a:ea typeface="+mn-ea"/>
                <a:cs typeface="+mn-cs"/>
              </a:rPr>
              <a:t>* That's because the framework keeps just a singleton copy of about ten common Task objects</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That'll be good if you want to return Task&lt;</a:t>
            </a:r>
            <a:r>
              <a:rPr lang="en-US" sz="900" kern="1200" dirty="0" err="1" smtClean="0">
                <a:solidFill>
                  <a:schemeClr val="tx1"/>
                </a:solidFill>
                <a:effectLst/>
                <a:latin typeface="Segoe UI Light" pitchFamily="34" charset="0"/>
                <a:ea typeface="+mn-ea"/>
                <a:cs typeface="+mn-cs"/>
              </a:rPr>
              <a:t>bool</a:t>
            </a:r>
            <a:r>
              <a:rPr lang="en-US" sz="900" kern="1200" dirty="0" smtClean="0">
                <a:solidFill>
                  <a:schemeClr val="tx1"/>
                </a:solidFill>
                <a:effectLst/>
                <a:latin typeface="Segoe UI Light" pitchFamily="34" charset="0"/>
                <a:ea typeface="+mn-ea"/>
                <a:cs typeface="+mn-cs"/>
              </a:rPr>
              <a:t>&gt;, or an empty string in Task&lt;string&gt;</a:t>
            </a:r>
          </a:p>
          <a:p>
            <a:r>
              <a:rPr lang="en-US" sz="900" kern="1200" dirty="0" smtClean="0">
                <a:solidFill>
                  <a:schemeClr val="tx1"/>
                </a:solidFill>
                <a:effectLst/>
                <a:latin typeface="Segoe UI Light" pitchFamily="34" charset="0"/>
                <a:ea typeface="+mn-ea"/>
                <a:cs typeface="+mn-cs"/>
              </a:rPr>
              <a:t>* If you're returning some other value, like arbitrary integers, it doesn't make sense for the framework to have a singleton Task&lt;</a:t>
            </a:r>
            <a:r>
              <a:rPr lang="en-US" sz="900" kern="1200" dirty="0" err="1" smtClean="0">
                <a:solidFill>
                  <a:schemeClr val="tx1"/>
                </a:solidFill>
                <a:effectLst/>
                <a:latin typeface="Segoe UI Light" pitchFamily="34" charset="0"/>
                <a:ea typeface="+mn-ea"/>
                <a:cs typeface="+mn-cs"/>
              </a:rPr>
              <a:t>int</a:t>
            </a:r>
            <a:r>
              <a:rPr lang="en-US" sz="900" kern="1200" dirty="0" smtClean="0">
                <a:solidFill>
                  <a:schemeClr val="tx1"/>
                </a:solidFill>
                <a:effectLst/>
                <a:latin typeface="Segoe UI Light" pitchFamily="34" charset="0"/>
                <a:ea typeface="+mn-ea"/>
                <a:cs typeface="+mn-cs"/>
              </a:rPr>
              <a:t>&gt; for every single possible integer.</a:t>
            </a:r>
          </a:p>
          <a:p>
            <a:r>
              <a:rPr lang="en-US" sz="900" kern="1200" dirty="0" smtClean="0">
                <a:solidFill>
                  <a:schemeClr val="tx1"/>
                </a:solidFill>
                <a:effectLst/>
                <a:latin typeface="Segoe UI Light" pitchFamily="34" charset="0"/>
                <a:ea typeface="+mn-ea"/>
                <a:cs typeface="+mn-cs"/>
              </a:rPr>
              <a:t>* Or if you're returning a string, the framework can't have a singleton Task&lt;string&gt; for every possible string.</a:t>
            </a:r>
          </a:p>
          <a:p>
            <a:r>
              <a:rPr lang="en-US" sz="900" kern="1200" dirty="0" smtClean="0">
                <a:solidFill>
                  <a:schemeClr val="tx1"/>
                </a:solidFill>
                <a:effectLst/>
                <a:latin typeface="Segoe UI Light" pitchFamily="34" charset="0"/>
                <a:ea typeface="+mn-ea"/>
                <a:cs typeface="+mn-cs"/>
              </a:rPr>
              <a:t>* So in those cases you can cache a Task object yourself.</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So</a:t>
            </a:r>
            <a:r>
              <a:rPr lang="en-US" sz="900" kern="1200" baseline="0" dirty="0" smtClean="0">
                <a:solidFill>
                  <a:schemeClr val="tx1"/>
                </a:solidFill>
                <a:effectLst/>
                <a:latin typeface="Segoe UI Light" pitchFamily="34" charset="0"/>
                <a:ea typeface="+mn-ea"/>
                <a:cs typeface="+mn-cs"/>
              </a:rPr>
              <a:t> the first optimizations we saw around the fast-path and common values, they all happen automatically.</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this final optimization, caching the returned Task if it's not one of the common ones, that requires some work on your part.</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[VS: 3.CacheTasks]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Here I'm going to show you a typical pattern you can use to cache the returned Task, to avoid having to allocate a new Task object every single time.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byte[] data = new byte[0x10000000[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I'm going to allocate a quarter of a gig, and measure how many allocations it needs to copy it.</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input.CopyToAsync</a:t>
            </a:r>
            <a:r>
              <a:rPr lang="en-US" sz="900" b="1" kern="1200" dirty="0" smtClean="0">
                <a:solidFill>
                  <a:schemeClr val="tx1"/>
                </a:solidFill>
                <a:effectLst/>
                <a:latin typeface="Segoe UI Light" pitchFamily="34" charset="0"/>
                <a:ea typeface="+mn-ea"/>
                <a:cs typeface="+mn-cs"/>
              </a:rPr>
              <a:t>(</a:t>
            </a:r>
            <a:r>
              <a:rPr lang="en-US" sz="900" b="1" kern="1200" dirty="0" err="1" smtClean="0">
                <a:solidFill>
                  <a:schemeClr val="tx1"/>
                </a:solidFill>
                <a:effectLst/>
                <a:latin typeface="Segoe UI Light" pitchFamily="34" charset="0"/>
                <a:ea typeface="+mn-ea"/>
                <a:cs typeface="+mn-cs"/>
              </a:rPr>
              <a:t>Stream.Null</a:t>
            </a:r>
            <a:r>
              <a:rPr lang="en-US" sz="900" b="1" kern="1200" dirty="0" smtClean="0">
                <a:solidFill>
                  <a:schemeClr val="tx1"/>
                </a:solidFill>
                <a:effectLst/>
                <a:latin typeface="Segoe UI Light" pitchFamily="34" charset="0"/>
                <a:ea typeface="+mn-ea"/>
                <a:cs typeface="+mn-cs"/>
              </a:rPr>
              <a:t>).Wait();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For the copying, I'll be using the .NET framework method </a:t>
            </a:r>
            <a:r>
              <a:rPr lang="en-US" sz="900" kern="1200" dirty="0" err="1" smtClean="0">
                <a:solidFill>
                  <a:schemeClr val="tx1"/>
                </a:solidFill>
                <a:effectLst/>
                <a:latin typeface="Segoe UI Light" pitchFamily="34" charset="0"/>
                <a:ea typeface="+mn-ea"/>
                <a:cs typeface="+mn-cs"/>
              </a:rPr>
              <a:t>CopyAsync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int</a:t>
            </a:r>
            <a:r>
              <a:rPr lang="en-US" sz="900" b="1" kern="1200" dirty="0" smtClean="0">
                <a:solidFill>
                  <a:schemeClr val="tx1"/>
                </a:solidFill>
                <a:effectLst/>
                <a:latin typeface="Segoe UI Light" pitchFamily="34" charset="0"/>
                <a:ea typeface="+mn-ea"/>
                <a:cs typeface="+mn-cs"/>
              </a:rPr>
              <a:t> newGen0 = </a:t>
            </a:r>
            <a:r>
              <a:rPr lang="en-US" sz="900" b="1" kern="1200" dirty="0" err="1" smtClean="0">
                <a:solidFill>
                  <a:schemeClr val="tx1"/>
                </a:solidFill>
                <a:effectLst/>
                <a:latin typeface="Segoe UI Light" pitchFamily="34" charset="0"/>
                <a:ea typeface="+mn-ea"/>
                <a:cs typeface="+mn-cs"/>
              </a:rPr>
              <a:t>GC.CollectionCount</a:t>
            </a:r>
            <a:r>
              <a:rPr lang="en-US" sz="900" b="1" kern="1200" dirty="0" smtClean="0">
                <a:solidFill>
                  <a:schemeClr val="tx1"/>
                </a:solidFill>
                <a:effectLst/>
                <a:latin typeface="Segoe UI Light" pitchFamily="34" charset="0"/>
                <a:ea typeface="+mn-ea"/>
                <a:cs typeface="+mn-cs"/>
              </a:rPr>
              <a:t>(0)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I'll be measuring how many times the GC had to run</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class MemStream1 : </a:t>
            </a:r>
            <a:r>
              <a:rPr lang="en-US" sz="900" b="1" kern="1200" dirty="0" err="1" smtClean="0">
                <a:solidFill>
                  <a:schemeClr val="tx1"/>
                </a:solidFill>
                <a:effectLst/>
                <a:latin typeface="Segoe UI Light" pitchFamily="34" charset="0"/>
                <a:ea typeface="+mn-ea"/>
                <a:cs typeface="+mn-cs"/>
              </a:rPr>
              <a:t>MemoryStream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What I'm testing is two different implementations of </a:t>
            </a:r>
            <a:r>
              <a:rPr lang="en-US" sz="900" kern="1200" dirty="0" err="1" smtClean="0">
                <a:solidFill>
                  <a:schemeClr val="tx1"/>
                </a:solidFill>
                <a:effectLst/>
                <a:latin typeface="Segoe UI Light" pitchFamily="34" charset="0"/>
                <a:ea typeface="+mn-ea"/>
                <a:cs typeface="+mn-cs"/>
              </a:rPr>
              <a:t>MemoryStream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return Read(buffer, offset, count);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My test used </a:t>
            </a:r>
            <a:r>
              <a:rPr lang="en-US" sz="900" kern="1200" dirty="0" err="1" smtClean="0">
                <a:solidFill>
                  <a:schemeClr val="tx1"/>
                </a:solidFill>
                <a:effectLst/>
                <a:latin typeface="Segoe UI Light" pitchFamily="34" charset="0"/>
                <a:ea typeface="+mn-ea"/>
                <a:cs typeface="+mn-cs"/>
              </a:rPr>
              <a:t>Stream.CopyAsync</a:t>
            </a:r>
            <a:r>
              <a:rPr lang="en-US" sz="900" kern="1200" dirty="0" smtClean="0">
                <a:solidFill>
                  <a:schemeClr val="tx1"/>
                </a:solidFill>
                <a:effectLst/>
                <a:latin typeface="Segoe UI Light" pitchFamily="34" charset="0"/>
                <a:ea typeface="+mn-ea"/>
                <a:cs typeface="+mn-cs"/>
              </a:rPr>
              <a:t>, so I know its going to call into </a:t>
            </a:r>
            <a:r>
              <a:rPr lang="en-US" sz="900" kern="1200" dirty="0" err="1" smtClean="0">
                <a:solidFill>
                  <a:schemeClr val="tx1"/>
                </a:solidFill>
                <a:effectLst/>
                <a:latin typeface="Segoe UI Light" pitchFamily="34" charset="0"/>
                <a:ea typeface="+mn-ea"/>
                <a:cs typeface="+mn-cs"/>
              </a:rPr>
              <a:t>ReadAsync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first implementation is just a simple async method</a:t>
            </a:r>
          </a:p>
          <a:p>
            <a:r>
              <a:rPr lang="en-US" sz="900" kern="1200" dirty="0" smtClean="0">
                <a:solidFill>
                  <a:schemeClr val="tx1"/>
                </a:solidFill>
                <a:effectLst/>
                <a:latin typeface="Segoe UI Light" pitchFamily="34" charset="0"/>
                <a:ea typeface="+mn-ea"/>
                <a:cs typeface="+mn-cs"/>
              </a:rPr>
              <a:t>* no awaits, so it always takes the fast path</a:t>
            </a:r>
          </a:p>
          <a:p>
            <a:r>
              <a:rPr lang="en-US" sz="900" kern="1200" dirty="0" smtClean="0">
                <a:solidFill>
                  <a:schemeClr val="tx1"/>
                </a:solidFill>
                <a:effectLst/>
                <a:latin typeface="Segoe UI Light" pitchFamily="34" charset="0"/>
                <a:ea typeface="+mn-ea"/>
                <a:cs typeface="+mn-cs"/>
              </a:rPr>
              <a:t>* But it returns the number of bytes read.</a:t>
            </a:r>
          </a:p>
          <a:p>
            <a:r>
              <a:rPr lang="en-US" sz="900" kern="1200" dirty="0" smtClean="0">
                <a:solidFill>
                  <a:schemeClr val="tx1"/>
                </a:solidFill>
                <a:effectLst/>
                <a:latin typeface="Segoe UI Light" pitchFamily="34" charset="0"/>
                <a:ea typeface="+mn-ea"/>
                <a:cs typeface="+mn-cs"/>
              </a:rPr>
              <a:t>* This isn't one of the common values, so it's not a singleton.</a:t>
            </a:r>
          </a:p>
          <a:p>
            <a:r>
              <a:rPr lang="en-US" sz="900" kern="1200" dirty="0" smtClean="0">
                <a:solidFill>
                  <a:schemeClr val="tx1"/>
                </a:solidFill>
                <a:effectLst/>
                <a:latin typeface="Segoe UI Light" pitchFamily="34" charset="0"/>
                <a:ea typeface="+mn-ea"/>
                <a:cs typeface="+mn-cs"/>
              </a:rPr>
              <a:t>* Instead it's going to allocate a new Task object every time this is called.</a:t>
            </a:r>
          </a:p>
          <a:p>
            <a:r>
              <a:rPr lang="en-US" sz="900" kern="1200" dirty="0" smtClean="0">
                <a:solidFill>
                  <a:schemeClr val="tx1"/>
                </a:solidFill>
                <a:effectLst/>
                <a:latin typeface="Segoe UI Light" pitchFamily="34" charset="0"/>
                <a:ea typeface="+mn-ea"/>
                <a:cs typeface="+mn-cs"/>
              </a:rPr>
              <a:t>* It happens that </a:t>
            </a:r>
            <a:r>
              <a:rPr lang="en-US" sz="900" kern="1200" dirty="0" err="1" smtClean="0">
                <a:solidFill>
                  <a:schemeClr val="tx1"/>
                </a:solidFill>
                <a:effectLst/>
                <a:latin typeface="Segoe UI Light" pitchFamily="34" charset="0"/>
                <a:ea typeface="+mn-ea"/>
                <a:cs typeface="+mn-cs"/>
              </a:rPr>
              <a:t>Stream.CopyAsync</a:t>
            </a:r>
            <a:r>
              <a:rPr lang="en-US" sz="900" kern="1200" dirty="0" smtClean="0">
                <a:solidFill>
                  <a:schemeClr val="tx1"/>
                </a:solidFill>
                <a:effectLst/>
                <a:latin typeface="Segoe UI Light" pitchFamily="34" charset="0"/>
                <a:ea typeface="+mn-ea"/>
                <a:cs typeface="+mn-cs"/>
              </a:rPr>
              <a:t> is using buffers of size 80k each time, so every Task&lt;</a:t>
            </a:r>
            <a:r>
              <a:rPr lang="en-US" sz="900" kern="1200" dirty="0" err="1" smtClean="0">
                <a:solidFill>
                  <a:schemeClr val="tx1"/>
                </a:solidFill>
                <a:effectLst/>
                <a:latin typeface="Segoe UI Light" pitchFamily="34" charset="0"/>
                <a:ea typeface="+mn-ea"/>
                <a:cs typeface="+mn-cs"/>
              </a:rPr>
              <a:t>int</a:t>
            </a:r>
            <a:r>
              <a:rPr lang="en-US" sz="900" kern="1200" dirty="0" smtClean="0">
                <a:solidFill>
                  <a:schemeClr val="tx1"/>
                </a:solidFill>
                <a:effectLst/>
                <a:latin typeface="Segoe UI Light" pitchFamily="34" charset="0"/>
                <a:ea typeface="+mn-ea"/>
                <a:cs typeface="+mn-cs"/>
              </a:rPr>
              <a:t>&gt; that it allocates will be Task&lt;</a:t>
            </a:r>
            <a:r>
              <a:rPr lang="en-US" sz="900" kern="1200" dirty="0" err="1" smtClean="0">
                <a:solidFill>
                  <a:schemeClr val="tx1"/>
                </a:solidFill>
                <a:effectLst/>
                <a:latin typeface="Segoe UI Light" pitchFamily="34" charset="0"/>
                <a:ea typeface="+mn-ea"/>
                <a:cs typeface="+mn-cs"/>
              </a:rPr>
              <a:t>int</a:t>
            </a:r>
            <a:r>
              <a:rPr lang="en-US" sz="900" kern="1200" dirty="0" smtClean="0">
                <a:solidFill>
                  <a:schemeClr val="tx1"/>
                </a:solidFill>
                <a:effectLst/>
                <a:latin typeface="Segoe UI Light" pitchFamily="34" charset="0"/>
                <a:ea typeface="+mn-ea"/>
                <a:cs typeface="+mn-cs"/>
              </a:rPr>
              <a:t>&gt; with value 81920</a:t>
            </a:r>
          </a:p>
          <a:p>
            <a:r>
              <a:rPr lang="en-US" sz="900" kern="1200" dirty="0" smtClean="0">
                <a:solidFill>
                  <a:schemeClr val="tx1"/>
                </a:solidFill>
                <a:effectLst/>
                <a:latin typeface="Segoe UI Light" pitchFamily="34" charset="0"/>
                <a:ea typeface="+mn-ea"/>
                <a:cs typeface="+mn-cs"/>
              </a:rPr>
              <a:t>* But it's still allocating a new copy of that every single time.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private Task&lt;</a:t>
            </a:r>
            <a:r>
              <a:rPr lang="en-US" sz="900" b="1" kern="1200" dirty="0" err="1" smtClean="0">
                <a:solidFill>
                  <a:schemeClr val="tx1"/>
                </a:solidFill>
                <a:effectLst/>
                <a:latin typeface="Segoe UI Light" pitchFamily="34" charset="0"/>
                <a:ea typeface="+mn-ea"/>
                <a:cs typeface="+mn-cs"/>
              </a:rPr>
              <a:t>int</a:t>
            </a:r>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m_cachedTask</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Let's look at this second memory-stream implementation.</a:t>
            </a:r>
          </a:p>
          <a:p>
            <a:r>
              <a:rPr lang="en-US" sz="900" kern="1200" dirty="0" smtClean="0">
                <a:solidFill>
                  <a:schemeClr val="tx1"/>
                </a:solidFill>
                <a:effectLst/>
                <a:latin typeface="Segoe UI Light" pitchFamily="34" charset="0"/>
                <a:ea typeface="+mn-ea"/>
                <a:cs typeface="+mn-cs"/>
              </a:rPr>
              <a:t>* This one keeps a cache of the last Task&lt;</a:t>
            </a:r>
            <a:r>
              <a:rPr lang="en-US" sz="900" kern="1200" dirty="0" err="1" smtClean="0">
                <a:solidFill>
                  <a:schemeClr val="tx1"/>
                </a:solidFill>
                <a:effectLst/>
                <a:latin typeface="Segoe UI Light" pitchFamily="34" charset="0"/>
                <a:ea typeface="+mn-ea"/>
                <a:cs typeface="+mn-cs"/>
              </a:rPr>
              <a:t>int</a:t>
            </a:r>
            <a:r>
              <a:rPr lang="en-US" sz="900" kern="1200" dirty="0" smtClean="0">
                <a:solidFill>
                  <a:schemeClr val="tx1"/>
                </a:solidFill>
                <a:effectLst/>
                <a:latin typeface="Segoe UI Light" pitchFamily="34" charset="0"/>
                <a:ea typeface="+mn-ea"/>
                <a:cs typeface="+mn-cs"/>
              </a:rPr>
              <a:t>&gt; it returned.</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if (</a:t>
            </a:r>
            <a:r>
              <a:rPr lang="en-US" sz="900" b="1" kern="1200" dirty="0" err="1" smtClean="0">
                <a:solidFill>
                  <a:schemeClr val="tx1"/>
                </a:solidFill>
                <a:effectLst/>
                <a:latin typeface="Segoe UI Light" pitchFamily="34" charset="0"/>
                <a:ea typeface="+mn-ea"/>
                <a:cs typeface="+mn-cs"/>
              </a:rPr>
              <a:t>m_cachedTask</a:t>
            </a:r>
            <a:r>
              <a:rPr lang="en-US" sz="900" b="1" kern="1200" dirty="0" smtClean="0">
                <a:solidFill>
                  <a:schemeClr val="tx1"/>
                </a:solidFill>
                <a:effectLst/>
                <a:latin typeface="Segoe UI Light" pitchFamily="34" charset="0"/>
                <a:ea typeface="+mn-ea"/>
                <a:cs typeface="+mn-cs"/>
              </a:rPr>
              <a:t> != null &amp;&amp; </a:t>
            </a:r>
            <a:r>
              <a:rPr lang="en-US" sz="900" b="1" kern="1200" dirty="0" err="1" smtClean="0">
                <a:solidFill>
                  <a:schemeClr val="tx1"/>
                </a:solidFill>
                <a:effectLst/>
                <a:latin typeface="Segoe UI Light" pitchFamily="34" charset="0"/>
                <a:ea typeface="+mn-ea"/>
                <a:cs typeface="+mn-cs"/>
              </a:rPr>
              <a:t>m_cachedTask.Result</a:t>
            </a:r>
            <a:r>
              <a:rPr lang="en-US" sz="900" b="1" kern="1200" dirty="0" smtClean="0">
                <a:solidFill>
                  <a:schemeClr val="tx1"/>
                </a:solidFill>
                <a:effectLst/>
                <a:latin typeface="Segoe UI Light" pitchFamily="34" charset="0"/>
                <a:ea typeface="+mn-ea"/>
                <a:cs typeface="+mn-cs"/>
              </a:rPr>
              <a:t> == </a:t>
            </a:r>
            <a:r>
              <a:rPr lang="en-US" sz="900" b="1" kern="1200" dirty="0" err="1" smtClean="0">
                <a:solidFill>
                  <a:schemeClr val="tx1"/>
                </a:solidFill>
                <a:effectLst/>
                <a:latin typeface="Segoe UI Light" pitchFamily="34" charset="0"/>
                <a:ea typeface="+mn-ea"/>
                <a:cs typeface="+mn-cs"/>
              </a:rPr>
              <a:t>numRead</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if the Task it's cached has the right value, well, it might as well return that.</a:t>
            </a:r>
          </a:p>
          <a:p>
            <a:r>
              <a:rPr lang="en-US" sz="900" kern="1200" dirty="0" smtClean="0">
                <a:solidFill>
                  <a:schemeClr val="tx1"/>
                </a:solidFill>
                <a:effectLst/>
                <a:latin typeface="Segoe UI Light" pitchFamily="34" charset="0"/>
                <a:ea typeface="+mn-ea"/>
                <a:cs typeface="+mn-cs"/>
              </a:rPr>
              <a:t>* A single Task object can be used as many times as you like after it's been completed.</a:t>
            </a:r>
          </a:p>
          <a:p>
            <a:r>
              <a:rPr lang="en-US" sz="900" kern="1200" dirty="0" smtClean="0">
                <a:solidFill>
                  <a:schemeClr val="tx1"/>
                </a:solidFill>
                <a:effectLst/>
                <a:latin typeface="Segoe UI Light" pitchFamily="34" charset="0"/>
                <a:ea typeface="+mn-ea"/>
                <a:cs typeface="+mn-cs"/>
              </a:rPr>
              <a:t>* After the Task has completed, it's immutable.</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m_cachedTask</a:t>
            </a:r>
            <a:r>
              <a:rPr lang="en-US" sz="900" b="1" kern="1200" dirty="0" smtClean="0">
                <a:solidFill>
                  <a:schemeClr val="tx1"/>
                </a:solidFill>
                <a:effectLst/>
                <a:latin typeface="Segoe UI Light" pitchFamily="34" charset="0"/>
                <a:ea typeface="+mn-ea"/>
                <a:cs typeface="+mn-cs"/>
              </a:rPr>
              <a:t> = </a:t>
            </a:r>
            <a:r>
              <a:rPr lang="en-US" sz="900" b="1" kern="1200" dirty="0" err="1" smtClean="0">
                <a:solidFill>
                  <a:schemeClr val="tx1"/>
                </a:solidFill>
                <a:effectLst/>
                <a:latin typeface="Segoe UI Light" pitchFamily="34" charset="0"/>
                <a:ea typeface="+mn-ea"/>
                <a:cs typeface="+mn-cs"/>
              </a:rPr>
              <a:t>Task.FromResult</a:t>
            </a:r>
            <a:r>
              <a:rPr lang="en-US" sz="900" b="1" kern="1200" dirty="0" smtClean="0">
                <a:solidFill>
                  <a:schemeClr val="tx1"/>
                </a:solidFill>
                <a:effectLst/>
                <a:latin typeface="Segoe UI Light" pitchFamily="34" charset="0"/>
                <a:ea typeface="+mn-ea"/>
                <a:cs typeface="+mn-cs"/>
              </a:rPr>
              <a:t>(</a:t>
            </a:r>
            <a:r>
              <a:rPr lang="en-US" sz="900" b="1" kern="1200" dirty="0" err="1" smtClean="0">
                <a:solidFill>
                  <a:schemeClr val="tx1"/>
                </a:solidFill>
                <a:effectLst/>
                <a:latin typeface="Segoe UI Light" pitchFamily="34" charset="0"/>
                <a:ea typeface="+mn-ea"/>
                <a:cs typeface="+mn-cs"/>
              </a:rPr>
              <a:t>numRead</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if the cache wasn't there, or had the wrong value,</a:t>
            </a:r>
          </a:p>
          <a:p>
            <a:r>
              <a:rPr lang="en-US" sz="900" kern="1200" dirty="0" smtClean="0">
                <a:solidFill>
                  <a:schemeClr val="tx1"/>
                </a:solidFill>
                <a:effectLst/>
                <a:latin typeface="Segoe UI Light" pitchFamily="34" charset="0"/>
                <a:ea typeface="+mn-ea"/>
                <a:cs typeface="+mn-cs"/>
              </a:rPr>
              <a:t>* then we'll generate an already-completed task with the right value.</a:t>
            </a:r>
          </a:p>
          <a:p>
            <a:r>
              <a:rPr lang="en-US" sz="900" kern="1200" dirty="0" smtClean="0">
                <a:solidFill>
                  <a:schemeClr val="tx1"/>
                </a:solidFill>
                <a:effectLst/>
                <a:latin typeface="Segoe UI Light" pitchFamily="34" charset="0"/>
                <a:ea typeface="+mn-ea"/>
                <a:cs typeface="+mn-cs"/>
              </a:rPr>
              <a:t>* That's what </a:t>
            </a:r>
            <a:r>
              <a:rPr lang="en-US" sz="900" kern="1200" dirty="0" err="1" smtClean="0">
                <a:solidFill>
                  <a:schemeClr val="tx1"/>
                </a:solidFill>
                <a:effectLst/>
                <a:latin typeface="Segoe UI Light" pitchFamily="34" charset="0"/>
                <a:ea typeface="+mn-ea"/>
                <a:cs typeface="+mn-cs"/>
              </a:rPr>
              <a:t>Task.FromResult</a:t>
            </a:r>
            <a:r>
              <a:rPr lang="en-US" sz="900" kern="1200" dirty="0" smtClean="0">
                <a:solidFill>
                  <a:schemeClr val="tx1"/>
                </a:solidFill>
                <a:effectLst/>
                <a:latin typeface="Segoe UI Light" pitchFamily="34" charset="0"/>
                <a:ea typeface="+mn-ea"/>
                <a:cs typeface="+mn-cs"/>
              </a:rPr>
              <a:t> does.</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 CTRL+F5]</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there we see that we've saved an appreciable number of allocations.</a:t>
            </a:r>
          </a:p>
          <a:p>
            <a:r>
              <a:rPr lang="en-US" sz="900" kern="1200" dirty="0" smtClean="0">
                <a:solidFill>
                  <a:schemeClr val="tx1"/>
                </a:solidFill>
                <a:effectLst/>
                <a:latin typeface="Segoe UI Light" pitchFamily="34" charset="0"/>
                <a:ea typeface="+mn-ea"/>
                <a:cs typeface="+mn-cs"/>
              </a:rPr>
              <a:t>* I want to stress, it doesn't cache the last INTEGER it returned.</a:t>
            </a:r>
          </a:p>
          <a:p>
            <a:r>
              <a:rPr lang="en-US" sz="900" kern="1200" dirty="0" smtClean="0">
                <a:solidFill>
                  <a:schemeClr val="tx1"/>
                </a:solidFill>
                <a:effectLst/>
                <a:latin typeface="Segoe UI Light" pitchFamily="34" charset="0"/>
                <a:ea typeface="+mn-ea"/>
                <a:cs typeface="+mn-cs"/>
              </a:rPr>
              <a:t>* That'd miss the point. Our goal is to reduce the number of Task objects we allocate.</a:t>
            </a:r>
          </a:p>
          <a:p>
            <a:r>
              <a:rPr lang="en-US" sz="900" kern="1200" dirty="0" smtClean="0">
                <a:solidFill>
                  <a:schemeClr val="tx1"/>
                </a:solidFill>
                <a:effectLst/>
                <a:latin typeface="Segoe UI Light" pitchFamily="34" charset="0"/>
                <a:ea typeface="+mn-ea"/>
                <a:cs typeface="+mn-cs"/>
              </a:rPr>
              <a:t>* So we have to cache the Task&lt;</a:t>
            </a:r>
            <a:r>
              <a:rPr lang="en-US" sz="900" kern="1200" dirty="0" err="1" smtClean="0">
                <a:solidFill>
                  <a:schemeClr val="tx1"/>
                </a:solidFill>
                <a:effectLst/>
                <a:latin typeface="Segoe UI Light" pitchFamily="34" charset="0"/>
                <a:ea typeface="+mn-ea"/>
                <a:cs typeface="+mn-cs"/>
              </a:rPr>
              <a:t>int</a:t>
            </a:r>
            <a:r>
              <a:rPr lang="en-US" sz="900" kern="1200" dirty="0" smtClean="0">
                <a:solidFill>
                  <a:schemeClr val="tx1"/>
                </a:solidFill>
                <a:effectLst/>
                <a:latin typeface="Segoe UI Light" pitchFamily="34" charset="0"/>
                <a:ea typeface="+mn-ea"/>
                <a:cs typeface="+mn-cs"/>
              </a:rPr>
              <a:t>&gt;, not just the int.</a:t>
            </a:r>
          </a:p>
          <a:p>
            <a:r>
              <a:rPr lang="en-US" sz="900" kern="1200" dirty="0" smtClean="0">
                <a:solidFill>
                  <a:schemeClr val="tx1"/>
                </a:solidFill>
                <a:effectLst/>
                <a:latin typeface="Segoe UI Light" pitchFamily="34" charset="0"/>
                <a:ea typeface="+mn-ea"/>
                <a:cs typeface="+mn-cs"/>
              </a:rPr>
              <a:t>* One thing to ask, how big should our cache be?</a:t>
            </a:r>
          </a:p>
          <a:p>
            <a:r>
              <a:rPr lang="en-US" sz="900" kern="1200" dirty="0" smtClean="0">
                <a:solidFill>
                  <a:schemeClr val="tx1"/>
                </a:solidFill>
                <a:effectLst/>
                <a:latin typeface="Segoe UI Light" pitchFamily="34" charset="0"/>
                <a:ea typeface="+mn-ea"/>
                <a:cs typeface="+mn-cs"/>
              </a:rPr>
              <a:t>* Here I've just used a single-element cache. It only stores the previous one.</a:t>
            </a:r>
          </a:p>
          <a:p>
            <a:r>
              <a:rPr lang="en-US" sz="900" kern="1200" dirty="0" smtClean="0">
                <a:solidFill>
                  <a:schemeClr val="tx1"/>
                </a:solidFill>
                <a:effectLst/>
                <a:latin typeface="Segoe UI Light" pitchFamily="34" charset="0"/>
                <a:ea typeface="+mn-ea"/>
                <a:cs typeface="+mn-cs"/>
              </a:rPr>
              <a:t>* And what you'll find is that, generally, just a single-element cache works great!</a:t>
            </a: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TrackGcs</a:t>
            </a:r>
            <a:r>
              <a:rPr lang="en-US" sz="900" b="1" kern="1200" dirty="0" smtClean="0">
                <a:solidFill>
                  <a:schemeClr val="tx1"/>
                </a:solidFill>
                <a:effectLst/>
                <a:latin typeface="Segoe UI Light" pitchFamily="34" charset="0"/>
                <a:ea typeface="+mn-ea"/>
                <a:cs typeface="+mn-cs"/>
              </a:rPr>
              <a:t>(new </a:t>
            </a:r>
            <a:r>
              <a:rPr lang="en-US" sz="900" b="1" kern="1200" dirty="0" err="1" smtClean="0">
                <a:solidFill>
                  <a:schemeClr val="tx1"/>
                </a:solidFill>
                <a:effectLst/>
                <a:latin typeface="Segoe UI Light" pitchFamily="34" charset="0"/>
                <a:ea typeface="+mn-ea"/>
                <a:cs typeface="+mn-cs"/>
              </a:rPr>
              <a:t>MemoryStream</a:t>
            </a:r>
            <a:r>
              <a:rPr lang="en-US" sz="900" b="1" kern="1200" dirty="0" smtClean="0">
                <a:solidFill>
                  <a:schemeClr val="tx1"/>
                </a:solidFill>
                <a:effectLst/>
                <a:latin typeface="Segoe UI Light" pitchFamily="34" charset="0"/>
                <a:ea typeface="+mn-ea"/>
                <a:cs typeface="+mn-cs"/>
              </a:rPr>
              <a:t>(data));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 just wanted to show you some more </a:t>
            </a:r>
            <a:r>
              <a:rPr lang="en-US" sz="900" kern="1200" dirty="0" err="1" smtClean="0">
                <a:solidFill>
                  <a:schemeClr val="tx1"/>
                </a:solidFill>
                <a:effectLst/>
                <a:latin typeface="Segoe UI Light" pitchFamily="34" charset="0"/>
                <a:ea typeface="+mn-ea"/>
                <a:cs typeface="+mn-cs"/>
              </a:rPr>
              <a:t>perf</a:t>
            </a:r>
            <a:r>
              <a:rPr lang="en-US" sz="900" kern="1200" dirty="0" smtClean="0">
                <a:solidFill>
                  <a:schemeClr val="tx1"/>
                </a:solidFill>
                <a:effectLst/>
                <a:latin typeface="Segoe UI Light" pitchFamily="34" charset="0"/>
                <a:ea typeface="+mn-ea"/>
                <a:cs typeface="+mn-cs"/>
              </a:rPr>
              <a:t> numbers.</a:t>
            </a:r>
          </a:p>
          <a:p>
            <a:r>
              <a:rPr lang="en-US" sz="900" kern="1200" dirty="0" smtClean="0">
                <a:solidFill>
                  <a:schemeClr val="tx1"/>
                </a:solidFill>
                <a:effectLst/>
                <a:latin typeface="Segoe UI Light" pitchFamily="34" charset="0"/>
                <a:ea typeface="+mn-ea"/>
                <a:cs typeface="+mn-cs"/>
              </a:rPr>
              <a:t>* Here I'm going to use the standard built-in </a:t>
            </a:r>
            <a:r>
              <a:rPr lang="en-US" sz="900" kern="1200" dirty="0" err="1" smtClean="0">
                <a:solidFill>
                  <a:schemeClr val="tx1"/>
                </a:solidFill>
                <a:effectLst/>
                <a:latin typeface="Segoe UI Light" pitchFamily="34" charset="0"/>
                <a:ea typeface="+mn-ea"/>
                <a:cs typeface="+mn-cs"/>
              </a:rPr>
              <a:t>MemoryStream</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 IT, CTRL+F5]</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What we see is that </a:t>
            </a:r>
            <a:r>
              <a:rPr lang="en-US" sz="900" kern="1200" dirty="0" err="1" smtClean="0">
                <a:solidFill>
                  <a:schemeClr val="tx1"/>
                </a:solidFill>
                <a:effectLst/>
                <a:latin typeface="Segoe UI Light" pitchFamily="34" charset="0"/>
                <a:ea typeface="+mn-ea"/>
                <a:cs typeface="+mn-cs"/>
              </a:rPr>
              <a:t>MemoryStream</a:t>
            </a:r>
            <a:r>
              <a:rPr lang="en-US" sz="900" kern="1200" dirty="0" smtClean="0">
                <a:solidFill>
                  <a:schemeClr val="tx1"/>
                </a:solidFill>
                <a:effectLst/>
                <a:latin typeface="Segoe UI Light" pitchFamily="34" charset="0"/>
                <a:ea typeface="+mn-ea"/>
                <a:cs typeface="+mn-cs"/>
              </a:rPr>
              <a:t> actually has some further internal optimizations to eliminate all GCs in this test.</a:t>
            </a:r>
          </a:p>
          <a:p>
            <a:r>
              <a:rPr lang="en-US" sz="900" kern="1200" dirty="0" smtClean="0">
                <a:solidFill>
                  <a:schemeClr val="tx1"/>
                </a:solidFill>
                <a:effectLst/>
                <a:latin typeface="Segoe UI Light" pitchFamily="34" charset="0"/>
                <a:ea typeface="+mn-ea"/>
                <a:cs typeface="+mn-cs"/>
              </a:rPr>
              <a:t>* You can go a long way. It's a question of how much time you want to spend as a library author, and how frequently your library APIs will be used, for how worthwhile it is.</a:t>
            </a:r>
          </a:p>
          <a:p>
            <a:r>
              <a:rPr lang="en-US" sz="900" kern="1200" dirty="0" smtClean="0">
                <a:solidFill>
                  <a:schemeClr val="tx1"/>
                </a:solidFill>
                <a:effectLst/>
                <a:latin typeface="Segoe UI Light" pitchFamily="34" charset="0"/>
                <a:ea typeface="+mn-ea"/>
                <a:cs typeface="+mn-cs"/>
              </a:rPr>
              <a:t>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In general, you as a library-author should use domain-knowledge</a:t>
            </a:r>
            <a:r>
              <a:rPr lang="en-US" sz="900" kern="1200" baseline="0" dirty="0" smtClean="0">
                <a:solidFill>
                  <a:schemeClr val="tx1"/>
                </a:solidFill>
                <a:effectLst/>
                <a:latin typeface="Segoe UI Light" pitchFamily="34" charset="0"/>
                <a:ea typeface="+mn-ea"/>
                <a:cs typeface="+mn-cs"/>
              </a:rPr>
              <a:t> about the nature of your API, to decide whether and how it makes sense to cache tasks</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We used it in the .NET framework to dramatically improve the performance of </a:t>
            </a:r>
            <a:r>
              <a:rPr lang="en-US" sz="900" kern="1200" dirty="0" err="1" smtClean="0">
                <a:solidFill>
                  <a:schemeClr val="tx1"/>
                </a:solidFill>
                <a:effectLst/>
                <a:latin typeface="Segoe UI Light" pitchFamily="34" charset="0"/>
                <a:ea typeface="+mn-ea"/>
                <a:cs typeface="+mn-cs"/>
              </a:rPr>
              <a:t>BufferedStream</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MemoryStream</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55463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2/11/2016 3:09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995507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We've talked about </a:t>
            </a:r>
            <a:r>
              <a:rPr lang="en-US" sz="900" kern="1200" dirty="0" err="1" smtClean="0">
                <a:solidFill>
                  <a:schemeClr val="tx1"/>
                </a:solidFill>
                <a:effectLst/>
                <a:latin typeface="Segoe UI Light" pitchFamily="34" charset="0"/>
                <a:ea typeface="+mn-ea"/>
                <a:cs typeface="+mn-cs"/>
              </a:rPr>
              <a:t>perf</a:t>
            </a:r>
            <a:r>
              <a:rPr lang="en-US" sz="900" kern="1200" dirty="0" smtClean="0">
                <a:solidFill>
                  <a:schemeClr val="tx1"/>
                </a:solidFill>
                <a:effectLst/>
                <a:latin typeface="Segoe UI Light" pitchFamily="34" charset="0"/>
                <a:ea typeface="+mn-ea"/>
                <a:cs typeface="+mn-cs"/>
              </a:rPr>
              <a:t> considerations. They largely relate to the heap and GC, and avoiding unnecessary allocations.</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Async/await keywords are as fast as they can be, and the inherent overheads are only noticeable in a tight inner loop. We're talking millions of iterations, not just a few hundred or thousand.</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If you can't help, and the shape of your API means has to be called frequently, there are some great built-in </a:t>
            </a:r>
            <a:r>
              <a:rPr lang="en-US" sz="900" kern="1200" dirty="0" err="1" smtClean="0">
                <a:solidFill>
                  <a:schemeClr val="tx1"/>
                </a:solidFill>
                <a:effectLst/>
                <a:latin typeface="Segoe UI Light" pitchFamily="34" charset="0"/>
                <a:ea typeface="+mn-ea"/>
                <a:cs typeface="+mn-cs"/>
              </a:rPr>
              <a:t>perf</a:t>
            </a:r>
            <a:r>
              <a:rPr lang="en-US" sz="900" kern="1200" dirty="0" smtClean="0">
                <a:solidFill>
                  <a:schemeClr val="tx1"/>
                </a:solidFill>
                <a:effectLst/>
                <a:latin typeface="Segoe UI Light" pitchFamily="34" charset="0"/>
                <a:ea typeface="+mn-ea"/>
                <a:cs typeface="+mn-cs"/>
              </a:rPr>
              <a:t> features that happen automatically.</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First, there’s the "Fast Path". If an await has already completed, then it just plows right through it.</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And if you get to the end of the method without any "slow-path" awaits, then you avoid a bunch of memory allocations.</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Guidance is, try to avoid chatty APIs. Make APIs where the consumer of your library doesn't have to await in an inner loop.</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You can </a:t>
            </a:r>
            <a:r>
              <a:rPr lang="en-US" sz="900" kern="1200" dirty="0" err="1" smtClean="0">
                <a:solidFill>
                  <a:schemeClr val="tx1"/>
                </a:solidFill>
                <a:effectLst/>
                <a:latin typeface="Segoe UI Light" pitchFamily="34" charset="0"/>
                <a:ea typeface="+mn-ea"/>
                <a:cs typeface="+mn-cs"/>
              </a:rPr>
              <a:t>GetNextKilobyteAsync</a:t>
            </a:r>
            <a:r>
              <a:rPr lang="en-US" sz="900" kern="1200" dirty="0" smtClean="0">
                <a:solidFill>
                  <a:schemeClr val="tx1"/>
                </a:solidFill>
                <a:effectLst/>
                <a:latin typeface="Segoe UI Light" pitchFamily="34" charset="0"/>
                <a:ea typeface="+mn-ea"/>
                <a:cs typeface="+mn-cs"/>
              </a:rPr>
              <a:t>() instead of </a:t>
            </a:r>
            <a:r>
              <a:rPr lang="en-US" sz="900" kern="1200" dirty="0" err="1" smtClean="0">
                <a:solidFill>
                  <a:schemeClr val="tx1"/>
                </a:solidFill>
                <a:effectLst/>
                <a:latin typeface="Segoe UI Light" pitchFamily="34" charset="0"/>
                <a:ea typeface="+mn-ea"/>
                <a:cs typeface="+mn-cs"/>
              </a:rPr>
              <a:t>GetNextBitAsync</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If you have to have a chatty API, we saw how to cache the returned Task&lt;T&gt; to remove the one last allocation on the fast path.</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And a cache size of just "1" is often the right choice!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But remember, don’t prematurely optimize.</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Async is not a bottleneck if you’re only doing it a few hundred or thousand times a second.</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It’s only when you get more that you’ll need to think about Async </a:t>
            </a:r>
            <a:r>
              <a:rPr lang="en-US" sz="900" kern="1200" dirty="0" err="1" smtClean="0">
                <a:solidFill>
                  <a:schemeClr val="tx1"/>
                </a:solidFill>
                <a:effectLst/>
                <a:latin typeface="Segoe UI Light" pitchFamily="34" charset="0"/>
                <a:ea typeface="+mn-ea"/>
                <a:cs typeface="+mn-cs"/>
              </a:rPr>
              <a:t>perf</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3764709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Final</a:t>
            </a:r>
            <a:r>
              <a:rPr lang="en-US" sz="900" kern="1200" baseline="0" dirty="0" smtClean="0">
                <a:solidFill>
                  <a:schemeClr val="tx1"/>
                </a:solidFill>
                <a:effectLst/>
                <a:latin typeface="Segoe UI Light" pitchFamily="34" charset="0"/>
                <a:ea typeface="+mn-ea"/>
                <a:cs typeface="+mn-cs"/>
              </a:rPr>
              <a:t> tip for Async library developers is to consider </a:t>
            </a:r>
            <a:r>
              <a:rPr lang="en-US" sz="900" kern="1200" baseline="0" dirty="0" err="1" smtClean="0">
                <a:solidFill>
                  <a:schemeClr val="tx1"/>
                </a:solidFill>
                <a:effectLst/>
                <a:latin typeface="Segoe UI Light" pitchFamily="34" charset="0"/>
                <a:ea typeface="+mn-ea"/>
                <a:cs typeface="+mn-cs"/>
              </a:rPr>
              <a:t>task.ConfigureAwait</a:t>
            </a:r>
            <a:r>
              <a:rPr lang="en-US" sz="900" kern="1200" baseline="0" dirty="0" smtClean="0">
                <a:solidFill>
                  <a:schemeClr val="tx1"/>
                </a:solidFill>
                <a:effectLst/>
                <a:latin typeface="Segoe UI Light" pitchFamily="34" charset="0"/>
                <a:ea typeface="+mn-ea"/>
                <a:cs typeface="+mn-cs"/>
              </a:rPr>
              <a:t>(false)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80327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I need to get technical. Talk about "</a:t>
            </a:r>
            <a:r>
              <a:rPr lang="en-US" sz="900" kern="1200" dirty="0" err="1" smtClean="0">
                <a:solidFill>
                  <a:schemeClr val="tx1"/>
                </a:solidFill>
                <a:effectLst/>
                <a:latin typeface="Segoe UI Light" pitchFamily="34" charset="0"/>
                <a:ea typeface="+mn-ea"/>
                <a:cs typeface="+mn-cs"/>
              </a:rPr>
              <a:t>SynchronizationContext</a:t>
            </a:r>
            <a:r>
              <a:rPr lang="en-US" sz="900" kern="1200" dirty="0" smtClean="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It represents a target for work</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It’s been in the framework for a while, but we generally haven’t had to worry about it.</a:t>
            </a:r>
          </a:p>
          <a:p>
            <a:r>
              <a:rPr lang="en-US" sz="900" kern="1200" dirty="0" smtClean="0">
                <a:solidFill>
                  <a:schemeClr val="tx1"/>
                </a:solidFill>
                <a:effectLst/>
                <a:latin typeface="Segoe UI Light" pitchFamily="34" charset="0"/>
                <a:ea typeface="+mn-ea"/>
                <a:cs typeface="+mn-cs"/>
              </a:rPr>
              <a:t>* For example, in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 if you get the current </a:t>
            </a:r>
            <a:r>
              <a:rPr lang="en-US" sz="900" kern="1200" dirty="0" err="1" smtClean="0">
                <a:solidFill>
                  <a:schemeClr val="tx1"/>
                </a:solidFill>
                <a:effectLst/>
                <a:latin typeface="Segoe UI Light" pitchFamily="34" charset="0"/>
                <a:ea typeface="+mn-ea"/>
                <a:cs typeface="+mn-cs"/>
              </a:rPr>
              <a:t>SynchronizationContext</a:t>
            </a:r>
            <a:r>
              <a:rPr lang="en-US" sz="900" kern="1200" dirty="0" smtClean="0">
                <a:solidFill>
                  <a:schemeClr val="tx1"/>
                </a:solidFill>
                <a:effectLst/>
                <a:latin typeface="Segoe UI Light" pitchFamily="34" charset="0"/>
                <a:ea typeface="+mn-ea"/>
                <a:cs typeface="+mn-cs"/>
              </a:rPr>
              <a:t> and do Post on it, it does a </a:t>
            </a:r>
            <a:r>
              <a:rPr lang="en-US" sz="900" kern="1200" dirty="0" err="1" smtClean="0">
                <a:solidFill>
                  <a:schemeClr val="tx1"/>
                </a:solidFill>
                <a:effectLst/>
                <a:latin typeface="Segoe UI Light" pitchFamily="34" charset="0"/>
                <a:ea typeface="+mn-ea"/>
                <a:cs typeface="+mn-cs"/>
              </a:rPr>
              <a:t>Control.BeginInvoke</a:t>
            </a:r>
            <a:r>
              <a:rPr lang="en-US" sz="900" kern="1200" dirty="0" smtClean="0">
                <a:solidFill>
                  <a:schemeClr val="tx1"/>
                </a:solidFill>
                <a:effectLst/>
                <a:latin typeface="Segoe UI Light" pitchFamily="34" charset="0"/>
                <a:ea typeface="+mn-ea"/>
                <a:cs typeface="+mn-cs"/>
              </a:rPr>
              <a:t>. That's how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 gets onto the UI thread.</a:t>
            </a:r>
          </a:p>
          <a:p>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ASP.Net</a:t>
            </a:r>
            <a:r>
              <a:rPr lang="en-US" sz="900" kern="1200" dirty="0" smtClean="0">
                <a:solidFill>
                  <a:schemeClr val="tx1"/>
                </a:solidFill>
                <a:effectLst/>
                <a:latin typeface="Segoe UI Light" pitchFamily="34" charset="0"/>
                <a:ea typeface="+mn-ea"/>
                <a:cs typeface="+mn-cs"/>
              </a:rPr>
              <a:t> current synchronization context, when you do Post() on it, it schedules work to be done in its own way.</a:t>
            </a:r>
          </a:p>
          <a:p>
            <a:r>
              <a:rPr lang="en-US" sz="900" kern="1200" dirty="0" smtClean="0">
                <a:solidFill>
                  <a:schemeClr val="tx1"/>
                </a:solidFill>
                <a:effectLst/>
                <a:latin typeface="Segoe UI Light" pitchFamily="34" charset="0"/>
                <a:ea typeface="+mn-ea"/>
                <a:cs typeface="+mn-cs"/>
              </a:rPr>
              <a:t>* There are about 10 in the framework, and you can create more.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And this is the key way that the await keyword knows how to put you back where you were.</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So when you do await, it first captures the current </a:t>
            </a:r>
            <a:r>
              <a:rPr lang="en-US" sz="900" kern="1200" dirty="0" err="1" smtClean="0">
                <a:solidFill>
                  <a:schemeClr val="tx1"/>
                </a:solidFill>
                <a:effectLst/>
                <a:latin typeface="Segoe UI Light" pitchFamily="34" charset="0"/>
                <a:ea typeface="+mn-ea"/>
                <a:cs typeface="+mn-cs"/>
              </a:rPr>
              <a:t>SyncContext</a:t>
            </a:r>
            <a:r>
              <a:rPr lang="en-US" sz="900" kern="1200" dirty="0" smtClean="0">
                <a:solidFill>
                  <a:schemeClr val="tx1"/>
                </a:solidFill>
                <a:effectLst/>
                <a:latin typeface="Segoe UI Light" pitchFamily="34" charset="0"/>
                <a:ea typeface="+mn-ea"/>
                <a:cs typeface="+mn-cs"/>
              </a:rPr>
              <a:t> before awaiting.</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it resumes, it uses </a:t>
            </a:r>
            <a:r>
              <a:rPr lang="en-US" sz="900" kern="1200" dirty="0" err="1" smtClean="0">
                <a:solidFill>
                  <a:schemeClr val="tx1"/>
                </a:solidFill>
                <a:effectLst/>
                <a:latin typeface="Segoe UI Light" pitchFamily="34" charset="0"/>
                <a:ea typeface="+mn-ea"/>
                <a:cs typeface="+mn-cs"/>
              </a:rPr>
              <a:t>SyncContext.Post</a:t>
            </a:r>
            <a:r>
              <a:rPr lang="en-US" sz="900" kern="1200" dirty="0" smtClean="0">
                <a:solidFill>
                  <a:schemeClr val="tx1"/>
                </a:solidFill>
                <a:effectLst/>
                <a:latin typeface="Segoe UI Light" pitchFamily="34" charset="0"/>
                <a:ea typeface="+mn-ea"/>
                <a:cs typeface="+mn-cs"/>
              </a:rPr>
              <a:t>() to resume "in the same place" as it was before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For app code, this is the behavior that you almost always want.</a:t>
            </a:r>
          </a:p>
          <a:p>
            <a:r>
              <a:rPr lang="en-US" sz="900" kern="1200" dirty="0" smtClean="0">
                <a:solidFill>
                  <a:schemeClr val="tx1"/>
                </a:solidFill>
                <a:effectLst/>
                <a:latin typeface="Segoe UI Light" pitchFamily="34" charset="0"/>
                <a:ea typeface="+mn-ea"/>
                <a:cs typeface="+mn-cs"/>
              </a:rPr>
              <a:t>* When you await a download, say, you want to come back and update the UI.</a:t>
            </a:r>
          </a:p>
          <a:p>
            <a:r>
              <a:rPr lang="en-US" sz="900" kern="1200" dirty="0" smtClean="0">
                <a:solidFill>
                  <a:schemeClr val="tx1"/>
                </a:solidFill>
                <a:effectLst/>
                <a:latin typeface="Segoe UI Light" pitchFamily="34" charset="0"/>
                <a:ea typeface="+mn-ea"/>
                <a:cs typeface="+mn-cs"/>
              </a:rPr>
              <a:t>* But when you're a library author, it's rarely needed.</a:t>
            </a:r>
          </a:p>
          <a:p>
            <a:r>
              <a:rPr lang="en-US" sz="900" kern="1200" dirty="0" smtClean="0">
                <a:solidFill>
                  <a:schemeClr val="tx1"/>
                </a:solidFill>
                <a:effectLst/>
                <a:latin typeface="Segoe UI Light" pitchFamily="34" charset="0"/>
                <a:ea typeface="+mn-ea"/>
                <a:cs typeface="+mn-cs"/>
              </a:rPr>
              <a:t>* Say</a:t>
            </a:r>
            <a:r>
              <a:rPr lang="en-US" sz="900" kern="1200" baseline="0" dirty="0" smtClean="0">
                <a:solidFill>
                  <a:schemeClr val="tx1"/>
                </a:solidFill>
                <a:effectLst/>
                <a:latin typeface="Segoe UI Light" pitchFamily="34" charset="0"/>
                <a:ea typeface="+mn-ea"/>
                <a:cs typeface="+mn-cs"/>
              </a:rPr>
              <a:t> you’ve got a library method with an await in the middle of it.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You usually don't care which threading context you come back on to finish up the second half of your library method.</a:t>
            </a:r>
          </a:p>
          <a:p>
            <a:r>
              <a:rPr lang="en-US" sz="900" kern="1200" dirty="0" smtClean="0">
                <a:solidFill>
                  <a:schemeClr val="tx1"/>
                </a:solidFill>
                <a:effectLst/>
                <a:latin typeface="Segoe UI Light" pitchFamily="34" charset="0"/>
                <a:ea typeface="+mn-ea"/>
                <a:cs typeface="+mn-cs"/>
              </a:rPr>
              <a:t>* It doesn't matter if your library method finishes off on a different thread either, maybe the IO completion port thread.</a:t>
            </a:r>
          </a:p>
          <a:p>
            <a:r>
              <a:rPr lang="en-US" sz="900" kern="1200" dirty="0" smtClean="0">
                <a:solidFill>
                  <a:schemeClr val="tx1"/>
                </a:solidFill>
                <a:effectLst/>
                <a:latin typeface="Segoe UI Light" pitchFamily="34" charset="0"/>
                <a:ea typeface="+mn-ea"/>
                <a:cs typeface="+mn-cs"/>
              </a:rPr>
              <a:t>* That's because when the user awaited on your Async library method, then </a:t>
            </a:r>
            <a:r>
              <a:rPr lang="en-US" sz="900" b="1" kern="1200" dirty="0" smtClean="0">
                <a:solidFill>
                  <a:schemeClr val="tx1"/>
                </a:solidFill>
                <a:effectLst/>
                <a:latin typeface="Segoe UI Light" pitchFamily="34" charset="0"/>
                <a:ea typeface="+mn-ea"/>
                <a:cs typeface="+mn-cs"/>
              </a:rPr>
              <a:t>their own </a:t>
            </a:r>
            <a:r>
              <a:rPr lang="en-US" sz="900" kern="1200" dirty="0" smtClean="0">
                <a:solidFill>
                  <a:schemeClr val="tx1"/>
                </a:solidFill>
                <a:effectLst/>
                <a:latin typeface="Segoe UI Light" pitchFamily="34" charset="0"/>
                <a:ea typeface="+mn-ea"/>
                <a:cs typeface="+mn-cs"/>
              </a:rPr>
              <a:t>await is going to put them back where they wanted. They don't need to rely on you</a:t>
            </a:r>
            <a:r>
              <a:rPr lang="en-US" sz="900" kern="1200" baseline="0" dirty="0" smtClean="0">
                <a:solidFill>
                  <a:schemeClr val="tx1"/>
                </a:solidFill>
                <a:effectLst/>
                <a:latin typeface="Segoe UI Light" pitchFamily="34" charset="0"/>
                <a:ea typeface="+mn-ea"/>
                <a:cs typeface="+mn-cs"/>
              </a:rPr>
              <a:t> doing it for them.</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so in the framework we provide this helper method </a:t>
            </a:r>
            <a:r>
              <a:rPr lang="en-US" sz="900" kern="1200" dirty="0" err="1" smtClean="0">
                <a:solidFill>
                  <a:schemeClr val="tx1"/>
                </a:solidFill>
                <a:effectLst/>
                <a:latin typeface="Segoe UI Light" pitchFamily="34" charset="0"/>
                <a:ea typeface="+mn-ea"/>
                <a:cs typeface="+mn-cs"/>
              </a:rPr>
              <a:t>Task.ConfigureAwait</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Use it on your await operator.</a:t>
            </a:r>
          </a:p>
          <a:p>
            <a:r>
              <a:rPr lang="en-US" sz="900" kern="1200" dirty="0" smtClean="0">
                <a:solidFill>
                  <a:schemeClr val="tx1"/>
                </a:solidFill>
                <a:effectLst/>
                <a:latin typeface="Segoe UI Light" pitchFamily="34" charset="0"/>
                <a:ea typeface="+mn-ea"/>
                <a:cs typeface="+mn-cs"/>
              </a:rPr>
              <a:t>* Default, true, means the await should use </a:t>
            </a:r>
            <a:r>
              <a:rPr lang="en-US" sz="900" kern="1200" dirty="0" err="1" smtClean="0">
                <a:solidFill>
                  <a:schemeClr val="tx1"/>
                </a:solidFill>
                <a:effectLst/>
                <a:latin typeface="Segoe UI Light" pitchFamily="34" charset="0"/>
                <a:ea typeface="+mn-ea"/>
                <a:cs typeface="+mn-cs"/>
              </a:rPr>
              <a:t>SynchronizationContext.Post</a:t>
            </a:r>
            <a:r>
              <a:rPr lang="en-US" sz="900" kern="1200" dirty="0" smtClean="0">
                <a:solidFill>
                  <a:schemeClr val="tx1"/>
                </a:solidFill>
                <a:effectLst/>
                <a:latin typeface="Segoe UI Light" pitchFamily="34" charset="0"/>
                <a:ea typeface="+mn-ea"/>
                <a:cs typeface="+mn-cs"/>
              </a:rPr>
              <a:t> to resume back where it left off</a:t>
            </a:r>
          </a:p>
          <a:p>
            <a:r>
              <a:rPr lang="en-US" sz="900" kern="1200" dirty="0" smtClean="0">
                <a:solidFill>
                  <a:schemeClr val="tx1"/>
                </a:solidFill>
                <a:effectLst/>
                <a:latin typeface="Segoe UI Light" pitchFamily="34" charset="0"/>
                <a:ea typeface="+mn-ea"/>
                <a:cs typeface="+mn-cs"/>
              </a:rPr>
              <a:t>* If you pass in false, then if possible it'll skip that and just continue where it is, maybe the IO completion-port thread</a:t>
            </a:r>
          </a:p>
          <a:p>
            <a:r>
              <a:rPr lang="en-US" sz="900" kern="1200" dirty="0" smtClean="0">
                <a:solidFill>
                  <a:schemeClr val="tx1"/>
                </a:solidFill>
                <a:effectLst/>
                <a:latin typeface="Segoe UI Light" pitchFamily="34" charset="0"/>
                <a:ea typeface="+mn-ea"/>
                <a:cs typeface="+mn-cs"/>
              </a:rPr>
              <a:t>* Let's just stay there! is as good a place as any!</a:t>
            </a:r>
          </a:p>
          <a:p>
            <a:r>
              <a:rPr lang="en-US" sz="900" kern="1200" dirty="0" smtClean="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If your library doesn't do this, and you're using await in an inner loop, then you're wasting the user's message-loop</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user’s message-loop is an app-global resource.</a:t>
            </a:r>
          </a:p>
          <a:p>
            <a:r>
              <a:rPr lang="en-US" sz="900" kern="1200" dirty="0" smtClean="0">
                <a:solidFill>
                  <a:schemeClr val="tx1"/>
                </a:solidFill>
                <a:effectLst/>
                <a:latin typeface="Segoe UI Light" pitchFamily="34" charset="0"/>
                <a:ea typeface="+mn-ea"/>
                <a:cs typeface="+mn-cs"/>
              </a:rPr>
              <a:t>* You’re being a bad citizen, flooding THEIR UI thread with messages that don't have anything to do with them</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demo...</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[VS: 2.ConfigureAwait]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r>
              <a:rPr lang="en-US" sz="900" b="1" kern="1200" dirty="0" err="1" smtClean="0">
                <a:solidFill>
                  <a:schemeClr val="tx1"/>
                </a:solidFill>
                <a:effectLst/>
                <a:latin typeface="Segoe UI Light" pitchFamily="34" charset="0"/>
                <a:ea typeface="+mn-ea"/>
                <a:cs typeface="+mn-cs"/>
              </a:rPr>
              <a:t>const</a:t>
            </a:r>
            <a:r>
              <a:rPr lang="en-US" sz="900" b="1" kern="1200" dirty="0" smtClean="0">
                <a:solidFill>
                  <a:schemeClr val="tx1"/>
                </a:solidFill>
                <a:effectLst/>
                <a:latin typeface="Segoe UI Light" pitchFamily="34" charset="0"/>
                <a:ea typeface="+mn-ea"/>
                <a:cs typeface="+mn-cs"/>
              </a:rPr>
              <a:t> </a:t>
            </a:r>
            <a:r>
              <a:rPr lang="en-US" sz="900" b="1" kern="1200" dirty="0" err="1" smtClean="0">
                <a:solidFill>
                  <a:schemeClr val="tx1"/>
                </a:solidFill>
                <a:effectLst/>
                <a:latin typeface="Segoe UI Light" pitchFamily="34" charset="0"/>
                <a:ea typeface="+mn-ea"/>
                <a:cs typeface="+mn-cs"/>
              </a:rPr>
              <a:t>int</a:t>
            </a:r>
            <a:r>
              <a:rPr lang="en-US" sz="900" b="1" kern="1200" dirty="0" smtClean="0">
                <a:solidFill>
                  <a:schemeClr val="tx1"/>
                </a:solidFill>
                <a:effectLst/>
                <a:latin typeface="Segoe UI Light" pitchFamily="34" charset="0"/>
                <a:ea typeface="+mn-ea"/>
                <a:cs typeface="+mn-cs"/>
              </a:rPr>
              <a:t> ITERS = 20000;</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Repeat inner loop 20,000 times</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await 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one does the default - it does capture and resume on the captured synchronization context</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await </a:t>
            </a:r>
            <a:r>
              <a:rPr lang="en-US" sz="900" b="1" kern="1200" dirty="0" err="1" smtClean="0">
                <a:solidFill>
                  <a:schemeClr val="tx1"/>
                </a:solidFill>
                <a:effectLst/>
                <a:latin typeface="Segoe UI Light" pitchFamily="34" charset="0"/>
                <a:ea typeface="+mn-ea"/>
                <a:cs typeface="+mn-cs"/>
              </a:rPr>
              <a:t>t.ConfigureAwait</a:t>
            </a:r>
            <a:r>
              <a:rPr lang="en-US" sz="900" b="1" kern="1200" dirty="0" smtClean="0">
                <a:solidFill>
                  <a:schemeClr val="tx1"/>
                </a:solidFill>
                <a:effectLst/>
                <a:latin typeface="Segoe UI Light" pitchFamily="34" charset="0"/>
                <a:ea typeface="+mn-ea"/>
                <a:cs typeface="+mn-cs"/>
              </a:rPr>
              <a:t>(false)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one, same code, just resumes on whichever thread it left off. Likely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thread.</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[RUN, CTRL+F5]</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We see a fifteen-fold difference.</a:t>
            </a:r>
          </a:p>
          <a:p>
            <a:r>
              <a:rPr lang="en-US" sz="900" kern="1200" dirty="0" smtClean="0">
                <a:solidFill>
                  <a:schemeClr val="tx1"/>
                </a:solidFill>
                <a:effectLst/>
                <a:latin typeface="Segoe UI Light" pitchFamily="34" charset="0"/>
                <a:ea typeface="+mn-ea"/>
                <a:cs typeface="+mn-cs"/>
              </a:rPr>
              <a:t>* If doing the loop 20,000 times, it adds up to half a second.</a:t>
            </a:r>
          </a:p>
          <a:p>
            <a:r>
              <a:rPr lang="en-US" sz="900" kern="1200" dirty="0" smtClean="0">
                <a:solidFill>
                  <a:schemeClr val="tx1"/>
                </a:solidFill>
                <a:effectLst/>
                <a:latin typeface="Segoe UI Light" pitchFamily="34" charset="0"/>
                <a:ea typeface="+mn-ea"/>
                <a:cs typeface="+mn-cs"/>
              </a:rPr>
              <a:t>* That's not much, just a few microseconds.</a:t>
            </a:r>
          </a:p>
          <a:p>
            <a:r>
              <a:rPr lang="en-US" sz="900" kern="1200" dirty="0" smtClean="0">
                <a:solidFill>
                  <a:schemeClr val="tx1"/>
                </a:solidFill>
                <a:effectLst/>
                <a:latin typeface="Segoe UI Light" pitchFamily="34" charset="0"/>
                <a:ea typeface="+mn-ea"/>
                <a:cs typeface="+mn-cs"/>
              </a:rPr>
              <a:t>* And it's completely irrelevant if you're only doing 10 or 100 awaits in your library method</a:t>
            </a: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 But if you have an await inside your inner loop, or if your user will call you inside their inner loop, that's when it adds up</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2/11/2016 3:09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35497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066306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2/11/2016 3:09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744537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Again, this is a micro-optimization.</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If you only have a few tens of</a:t>
            </a:r>
            <a:r>
              <a:rPr lang="en-US" sz="900" kern="1200" baseline="0" dirty="0" smtClean="0">
                <a:solidFill>
                  <a:schemeClr val="tx1"/>
                </a:solidFill>
                <a:effectLst/>
                <a:latin typeface="Segoe UI Light" pitchFamily="34" charset="0"/>
                <a:ea typeface="+mn-ea"/>
                <a:cs typeface="+mn-cs"/>
              </a:rPr>
              <a:t> awaits per second, nothing to worry about. But otherwise…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Principle is that the UI message-queue is an app-global resource.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If the internal implementation of your library routine</a:t>
            </a:r>
            <a:r>
              <a:rPr lang="en-US" sz="900" kern="1200" baseline="0" dirty="0" smtClean="0">
                <a:solidFill>
                  <a:schemeClr val="tx1"/>
                </a:solidFill>
                <a:effectLst/>
                <a:latin typeface="Segoe UI Light" pitchFamily="34" charset="0"/>
                <a:ea typeface="+mn-ea"/>
                <a:cs typeface="+mn-cs"/>
              </a:rPr>
              <a:t> has awaits inside it, and your routine was called from the UI context, then it’ll wind up posting each of its awaits back to the UI thread.</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This is an abuse of the UI thread, which will hurt responsiveness.</a:t>
            </a:r>
          </a:p>
          <a:p>
            <a:pPr marL="17145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n-ea"/>
                <a:cs typeface="+mn-cs"/>
              </a:rPr>
              <a:t>So you can use </a:t>
            </a:r>
            <a:r>
              <a:rPr lang="en-US" sz="900" kern="1200" baseline="0" dirty="0" err="1" smtClean="0">
                <a:solidFill>
                  <a:schemeClr val="tx1"/>
                </a:solidFill>
                <a:effectLst/>
                <a:latin typeface="Segoe UI Light" pitchFamily="34" charset="0"/>
                <a:ea typeface="+mn-ea"/>
                <a:cs typeface="+mn-cs"/>
              </a:rPr>
              <a:t>ConfigureAwait</a:t>
            </a:r>
            <a:r>
              <a:rPr lang="en-US" sz="900" kern="1200" baseline="0" dirty="0" smtClean="0">
                <a:solidFill>
                  <a:schemeClr val="tx1"/>
                </a:solidFill>
                <a:effectLst/>
                <a:latin typeface="Segoe UI Light" pitchFamily="34" charset="0"/>
                <a:ea typeface="+mn-ea"/>
                <a:cs typeface="+mn-cs"/>
              </a:rPr>
              <a:t>(false) to avoid that.</a:t>
            </a: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015333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2/11/2016 3:09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14954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260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12</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47368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13</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923950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2/11/2016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9515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551" cy="1186652"/>
          </a:xfrm>
          <a:prstGeom prst="rect">
            <a:avLst/>
          </a:prstGeom>
        </p:spPr>
      </p:pic>
      <p:sp>
        <p:nvSpPr>
          <p:cNvPr id="14" name="Rectangle 13"/>
          <p:cNvSpPr/>
          <p:nvPr userDrawn="1"/>
        </p:nvSpPr>
        <p:spPr>
          <a:xfrm>
            <a:off x="8827510" y="6157051"/>
            <a:ext cx="3032050"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5" y="2335152"/>
            <a:ext cx="12436474"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39462654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092881"/>
          </a:xfrm>
        </p:spPr>
        <p:txBody>
          <a:bodyPr>
            <a:spAutoFit/>
          </a:bodyPr>
          <a:lstStyle>
            <a:lvl1pPr marL="0" indent="0">
              <a:buNone/>
              <a:defRPr baseline="0">
                <a:solidFill>
                  <a:schemeClr val="bg1"/>
                </a:solidFill>
              </a:defRPr>
            </a:lvl1pPr>
            <a:lvl2pPr marL="342834" indent="0">
              <a:buNone/>
              <a:defRPr>
                <a:solidFill>
                  <a:schemeClr val="bg1"/>
                </a:solidFill>
              </a:defRPr>
            </a:lvl2pPr>
            <a:lvl3pPr marL="571390" indent="0">
              <a:buNone/>
              <a:defRPr>
                <a:solidFill>
                  <a:schemeClr val="bg1"/>
                </a:solidFill>
              </a:defRPr>
            </a:lvl3pPr>
            <a:lvl4pPr marL="799946" indent="0">
              <a:buNone/>
              <a:defRPr>
                <a:solidFill>
                  <a:schemeClr val="bg1"/>
                </a:solidFill>
              </a:defRPr>
            </a:lvl4pPr>
            <a:lvl5pPr marL="1028503"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160591"/>
          </a:xfrm>
        </p:spPr>
        <p:txBody>
          <a:bodyPr>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7005"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7804"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First level</a:t>
            </a:r>
          </a:p>
          <a:p>
            <a:pPr marL="0" lvl="1" indent="0" algn="l" defTabSz="914166" rtl="0" eaLnBrk="1" latinLnBrk="0" hangingPunct="1">
              <a:spcBef>
                <a:spcPct val="20000"/>
              </a:spcBef>
              <a:spcAft>
                <a:spcPts val="816"/>
              </a:spcAft>
              <a:buFont typeface="Arial" pitchFamily="34" charset="0"/>
              <a:buNone/>
            </a:pPr>
            <a:r>
              <a:rPr lang="en-US" dirty="0"/>
              <a:t>Second level</a:t>
            </a:r>
          </a:p>
          <a:p>
            <a:pPr marL="0" lvl="2" indent="0" algn="l" defTabSz="914166"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1"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701" y="2998429"/>
            <a:ext cx="7010335"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702" y="2117165"/>
            <a:ext cx="7010335"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8837" y="677862"/>
            <a:ext cx="4650719"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5C005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1940531"/>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76570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bg>
      <p:bgPr>
        <a:solidFill>
          <a:srgbClr val="5C005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66216" y="1221161"/>
            <a:ext cx="11704045"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95012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5C005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26920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857" y="409845"/>
            <a:ext cx="4164508" cy="1531886"/>
          </a:xfrm>
          <a:prstGeom prst="rect">
            <a:avLst/>
          </a:prstGeom>
        </p:spPr>
      </p:pic>
      <p:graphicFrame>
        <p:nvGraphicFramePr>
          <p:cNvPr id="3" name="Table 2"/>
          <p:cNvGraphicFramePr>
            <a:graphicFrameLocks noGrp="1"/>
          </p:cNvGraphicFramePr>
          <p:nvPr userDrawn="1">
            <p:extLst/>
          </p:nvPr>
        </p:nvGraphicFramePr>
        <p:xfrm>
          <a:off x="718710" y="1668462"/>
          <a:ext cx="10972800" cy="512064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xmlns="" val="714248959"/>
                    </a:ext>
                  </a:extLst>
                </a:gridCol>
                <a:gridCol w="1371600">
                  <a:extLst>
                    <a:ext uri="{9D8B030D-6E8A-4147-A177-3AD203B41FA5}">
                      <a16:colId xmlns:a16="http://schemas.microsoft.com/office/drawing/2014/main" xmlns="" val="636315437"/>
                    </a:ext>
                  </a:extLst>
                </a:gridCol>
                <a:gridCol w="1371600">
                  <a:extLst>
                    <a:ext uri="{9D8B030D-6E8A-4147-A177-3AD203B41FA5}">
                      <a16:colId xmlns:a16="http://schemas.microsoft.com/office/drawing/2014/main" xmlns="" val="3456172025"/>
                    </a:ext>
                  </a:extLst>
                </a:gridCol>
                <a:gridCol w="1371600">
                  <a:extLst>
                    <a:ext uri="{9D8B030D-6E8A-4147-A177-3AD203B41FA5}">
                      <a16:colId xmlns:a16="http://schemas.microsoft.com/office/drawing/2014/main" xmlns="" val="218280144"/>
                    </a:ext>
                  </a:extLst>
                </a:gridCol>
                <a:gridCol w="1371600">
                  <a:extLst>
                    <a:ext uri="{9D8B030D-6E8A-4147-A177-3AD203B41FA5}">
                      <a16:colId xmlns:a16="http://schemas.microsoft.com/office/drawing/2014/main" xmlns="" val="4156970815"/>
                    </a:ext>
                  </a:extLst>
                </a:gridCol>
                <a:gridCol w="1371600">
                  <a:extLst>
                    <a:ext uri="{9D8B030D-6E8A-4147-A177-3AD203B41FA5}">
                      <a16:colId xmlns:a16="http://schemas.microsoft.com/office/drawing/2014/main" xmlns="" val="340238102"/>
                    </a:ext>
                  </a:extLst>
                </a:gridCol>
                <a:gridCol w="1371600">
                  <a:extLst>
                    <a:ext uri="{9D8B030D-6E8A-4147-A177-3AD203B41FA5}">
                      <a16:colId xmlns:a16="http://schemas.microsoft.com/office/drawing/2014/main" xmlns="" val="1588856562"/>
                    </a:ext>
                  </a:extLst>
                </a:gridCol>
                <a:gridCol w="1371600">
                  <a:extLst>
                    <a:ext uri="{9D8B030D-6E8A-4147-A177-3AD203B41FA5}">
                      <a16:colId xmlns:a16="http://schemas.microsoft.com/office/drawing/2014/main" xmlns=""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74552546"/>
                  </a:ext>
                </a:extLst>
              </a:tr>
              <a:tr h="326571">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1000440"/>
                  </a:ext>
                </a:extLst>
              </a:tr>
              <a:tr h="326571">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9725313"/>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7496020"/>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18663212"/>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68240268"/>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5702709"/>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72634805"/>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96734325"/>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770854"/>
                  </a:ext>
                </a:extLst>
              </a:tr>
              <a:tr h="326571">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720" y="2125662"/>
            <a:ext cx="2297970"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5266" y="2013086"/>
            <a:ext cx="2293179"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721" y="3268373"/>
            <a:ext cx="2293970"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904" y="3194779"/>
            <a:ext cx="148674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70475" y="3268373"/>
            <a:ext cx="2297970"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721" y="4310887"/>
            <a:ext cx="2297970"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5094" y="4310887"/>
            <a:ext cx="2297970"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721" y="5782684"/>
            <a:ext cx="2297969"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930" y="5756511"/>
            <a:ext cx="2297969" cy="914400"/>
          </a:xfrm>
          <a:prstGeom prst="rect">
            <a:avLst/>
          </a:prstGeom>
          <a:noFill/>
          <a:ln>
            <a:noFill/>
          </a:ln>
        </p:spPr>
      </p:pic>
      <p:sp>
        <p:nvSpPr>
          <p:cNvPr id="17" name="Rectangle 16"/>
          <p:cNvSpPr/>
          <p:nvPr userDrawn="1"/>
        </p:nvSpPr>
        <p:spPr>
          <a:xfrm>
            <a:off x="8827510" y="6157051"/>
            <a:ext cx="3032050"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930" y="2193931"/>
            <a:ext cx="2303226" cy="914400"/>
          </a:xfrm>
          <a:prstGeom prst="rect">
            <a:avLst/>
          </a:prstGeom>
        </p:spPr>
      </p:pic>
      <p:pic>
        <p:nvPicPr>
          <p:cNvPr id="7" name="Picture 6"/>
          <p:cNvPicPr>
            <a:picLocks noChangeAspect="1"/>
          </p:cNvPicPr>
          <p:nvPr userDrawn="1"/>
        </p:nvPicPr>
        <p:blipFill>
          <a:blip r:embed="rId13"/>
          <a:stretch>
            <a:fillRect/>
          </a:stretch>
        </p:blipFill>
        <p:spPr>
          <a:xfrm>
            <a:off x="6200954" y="2038397"/>
            <a:ext cx="2743200" cy="914400"/>
          </a:xfrm>
          <a:prstGeom prst="rect">
            <a:avLst/>
          </a:prstGeom>
        </p:spPr>
      </p:pic>
      <p:pic>
        <p:nvPicPr>
          <p:cNvPr id="6" name="Picture 5"/>
          <p:cNvPicPr>
            <a:picLocks noChangeAspect="1"/>
          </p:cNvPicPr>
          <p:nvPr userDrawn="1"/>
        </p:nvPicPr>
        <p:blipFill>
          <a:blip r:embed="rId14"/>
          <a:stretch>
            <a:fillRect/>
          </a:stretch>
        </p:blipFill>
        <p:spPr>
          <a:xfrm>
            <a:off x="6686125" y="3150756"/>
            <a:ext cx="1779441" cy="914400"/>
          </a:xfrm>
          <a:prstGeom prst="rect">
            <a:avLst/>
          </a:prstGeom>
        </p:spPr>
      </p:pic>
      <p:pic>
        <p:nvPicPr>
          <p:cNvPr id="8" name="Picture 7"/>
          <p:cNvPicPr>
            <a:picLocks noChangeAspect="1"/>
          </p:cNvPicPr>
          <p:nvPr userDrawn="1"/>
        </p:nvPicPr>
        <p:blipFill>
          <a:blip r:embed="rId15"/>
          <a:stretch>
            <a:fillRect/>
          </a:stretch>
        </p:blipFill>
        <p:spPr>
          <a:xfrm>
            <a:off x="6200604" y="4025873"/>
            <a:ext cx="2743550" cy="1401256"/>
          </a:xfrm>
          <a:prstGeom prst="rect">
            <a:avLst/>
          </a:prstGeom>
        </p:spPr>
      </p:pic>
    </p:spTree>
    <p:extLst>
      <p:ext uri="{BB962C8B-B14F-4D97-AF65-F5344CB8AC3E}">
        <p14:creationId xmlns:p14="http://schemas.microsoft.com/office/powerpoint/2010/main" val="61087887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76" y="3071956"/>
            <a:ext cx="7955075" cy="1553823"/>
          </a:xfrm>
        </p:spPr>
        <p:txBody>
          <a:bodyPr anchor="ctr" anchorCtr="0">
            <a:noAutofit/>
          </a:bodyPr>
          <a:lstStyle>
            <a:lvl1pPr>
              <a:lnSpc>
                <a:spcPct val="90000"/>
              </a:lnSpc>
              <a:defRPr sz="3672">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673" y="4882613"/>
            <a:ext cx="7184998"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349663" indent="0" algn="ctr">
              <a:buNone/>
              <a:defRPr>
                <a:solidFill>
                  <a:schemeClr val="tx1">
                    <a:tint val="75000"/>
                  </a:schemeClr>
                </a:solidFill>
              </a:defRPr>
            </a:lvl2pPr>
            <a:lvl3pPr marL="699326" indent="0" algn="ctr">
              <a:buNone/>
              <a:defRPr>
                <a:solidFill>
                  <a:schemeClr val="tx1">
                    <a:tint val="75000"/>
                  </a:schemeClr>
                </a:solidFill>
              </a:defRPr>
            </a:lvl3pPr>
            <a:lvl4pPr marL="1048989" indent="0" algn="ctr">
              <a:buNone/>
              <a:defRPr>
                <a:solidFill>
                  <a:schemeClr val="tx1">
                    <a:tint val="75000"/>
                  </a:schemeClr>
                </a:solidFill>
              </a:defRPr>
            </a:lvl4pPr>
            <a:lvl5pPr marL="1398653" indent="0" algn="ctr">
              <a:buNone/>
              <a:defRPr>
                <a:solidFill>
                  <a:schemeClr val="tx1">
                    <a:tint val="75000"/>
                  </a:schemeClr>
                </a:solidFill>
              </a:defRPr>
            </a:lvl5pPr>
            <a:lvl6pPr marL="1748316" indent="0" algn="ctr">
              <a:buNone/>
              <a:defRPr>
                <a:solidFill>
                  <a:schemeClr val="tx1">
                    <a:tint val="75000"/>
                  </a:schemeClr>
                </a:solidFill>
              </a:defRPr>
            </a:lvl6pPr>
            <a:lvl7pPr marL="2097978" indent="0" algn="ctr">
              <a:buNone/>
              <a:defRPr>
                <a:solidFill>
                  <a:schemeClr val="tx1">
                    <a:tint val="75000"/>
                  </a:schemeClr>
                </a:solidFill>
              </a:defRPr>
            </a:lvl7pPr>
            <a:lvl8pPr marL="2447641" indent="0" algn="ctr">
              <a:buNone/>
              <a:defRPr>
                <a:solidFill>
                  <a:schemeClr val="tx1">
                    <a:tint val="75000"/>
                  </a:schemeClr>
                </a:solidFill>
              </a:defRPr>
            </a:lvl8pPr>
            <a:lvl9pPr marL="279730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674" y="860915"/>
            <a:ext cx="878068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648" b="0" i="0" u="none" strike="noStrike" kern="1200" cap="none" spc="-229"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7905586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rgbClr val="5C005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6215" y="1211287"/>
            <a:ext cx="5608797" cy="1914370"/>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62034" y="1211287"/>
            <a:ext cx="5608797" cy="1914370"/>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1176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2228302"/>
          </a:xfrm>
        </p:spPr>
        <p:txBody>
          <a:bodyPr>
            <a:spAutoFit/>
          </a:bodyPr>
          <a:lstStyle>
            <a:lvl1pPr marL="0" indent="0">
              <a:buNone/>
              <a:defRPr>
                <a:solidFill>
                  <a:schemeClr val="bg1"/>
                </a:solidFill>
              </a:defRPr>
            </a:lvl1pPr>
            <a:lvl2pPr marL="342900"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7" y="1212850"/>
            <a:ext cx="7924802" cy="2092881"/>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39" y="1585051"/>
            <a:ext cx="3657600"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2201" y="1222349"/>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637" y="367267"/>
            <a:ext cx="274320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637" y="3230912"/>
            <a:ext cx="274320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2201" y="4130622"/>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9295" y="3230912"/>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2201" y="367267"/>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1" r:id="rId1"/>
    <p:sldLayoutId id="2147484264" r:id="rId2"/>
    <p:sldLayoutId id="2147484342"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5" r:id="rId27"/>
    <p:sldLayoutId id="2147484336" r:id="rId28"/>
    <p:sldLayoutId id="2147484337" r:id="rId29"/>
    <p:sldLayoutId id="2147484338" r:id="rId30"/>
    <p:sldLayoutId id="2147484340"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9.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04928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IAsyncResult</a:t>
            </a:r>
            <a:endParaRPr lang="en-US" dirty="0"/>
          </a:p>
        </p:txBody>
      </p:sp>
      <p:sp>
        <p:nvSpPr>
          <p:cNvPr id="6" name="Rectangle 5"/>
          <p:cNvSpPr/>
          <p:nvPr/>
        </p:nvSpPr>
        <p:spPr>
          <a:xfrm>
            <a:off x="808037" y="1592262"/>
            <a:ext cx="9677400" cy="4524315"/>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effectLst>
                  <a:glow rad="381000">
                    <a:srgbClr val="FFFF00"/>
                  </a:glow>
                </a:effectLst>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myExpensiveMethod</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42; </a:t>
            </a:r>
            <a:r>
              <a:rPr lang="en-US" sz="1600" dirty="0">
                <a:solidFill>
                  <a:srgbClr val="008000"/>
                </a:solidFill>
                <a:highlight>
                  <a:srgbClr val="FFFFFF"/>
                </a:highlight>
                <a:latin typeface="Consolas" panose="020B0609020204030204" pitchFamily="49" charset="0"/>
              </a:rPr>
              <a:t>//the answer to the life the universe and everything</a:t>
            </a:r>
            <a:endParaRPr lang="en-US" sz="1600" dirty="0">
              <a:solidFill>
                <a:srgbClr val="000000"/>
              </a:solidFill>
              <a:highlight>
                <a:srgbClr val="FFFFFF"/>
              </a:highlight>
              <a:latin typeface="Consolas" panose="020B0609020204030204" pitchFamily="49" charset="0"/>
            </a:endParaRPr>
          </a:p>
          <a:p>
            <a:r>
              <a:rPr lang="es-E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function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Func</a:t>
            </a:r>
            <a:r>
              <a:rPr lang="en-US" sz="1600" dirty="0">
                <a:solidFill>
                  <a:srgbClr val="000000"/>
                </a:solidFill>
                <a:highlight>
                  <a:srgbClr val="FFFFFF"/>
                </a:highlight>
                <a:latin typeface="Consolas" panose="020B0609020204030204" pitchFamily="49" charset="0"/>
              </a:rPr>
              <a:t>&lt;</a:t>
            </a:r>
            <a:r>
              <a:rPr lang="en-US" sz="1600" dirty="0" err="1">
                <a:solidFill>
                  <a:srgbClr val="0000FF"/>
                </a:solidFill>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&gt;(</a:t>
            </a:r>
            <a:r>
              <a:rPr lang="en-US" sz="1600" dirty="0" err="1">
                <a:solidFill>
                  <a:srgbClr val="000000"/>
                </a:solidFill>
                <a:highlight>
                  <a:srgbClr val="FFFFFF"/>
                </a:highlight>
                <a:latin typeface="Consolas" panose="020B0609020204030204" pitchFamily="49" charset="0"/>
              </a:rPr>
              <a:t>myExpensiveMethod</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IAsyncResult</a:t>
            </a:r>
            <a:r>
              <a:rPr lang="en-US" sz="1600" dirty="0">
                <a:solidFill>
                  <a:srgbClr val="000000"/>
                </a:solidFill>
                <a:highlight>
                  <a:srgbClr val="FFFFFF"/>
                </a:highlight>
                <a:latin typeface="Consolas" panose="020B0609020204030204" pitchFamily="49" charset="0"/>
              </a:rPr>
              <a:t> result = </a:t>
            </a:r>
            <a:r>
              <a:rPr lang="en-US" sz="1600" dirty="0" err="1">
                <a:solidFill>
                  <a:srgbClr val="000000"/>
                </a:solidFill>
                <a:highlight>
                  <a:srgbClr val="FFFFFF"/>
                </a:highlight>
                <a:latin typeface="Consolas" panose="020B0609020204030204" pitchFamily="49" charset="0"/>
              </a:rPr>
              <a:t>function.</a:t>
            </a:r>
            <a:r>
              <a:rPr lang="en-US" sz="1600" dirty="0" err="1">
                <a:solidFill>
                  <a:srgbClr val="000000"/>
                </a:solidFill>
                <a:effectLst>
                  <a:glow rad="381000">
                    <a:srgbClr val="FFFF00"/>
                  </a:glow>
                </a:effectLst>
                <a:highlight>
                  <a:srgbClr val="FFFFFF"/>
                </a:highlight>
                <a:latin typeface="Consolas" panose="020B0609020204030204" pitchFamily="49" charset="0"/>
              </a:rPr>
              <a:t>BeginInvoke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whenFinished</a:t>
            </a:r>
            <a:r>
              <a:rPr lang="en-US" sz="1600" dirty="0">
                <a:solidFill>
                  <a:srgbClr val="000000"/>
                </a:solidFill>
                <a:highlight>
                  <a:srgbClr val="FFFFFF"/>
                </a:highlight>
                <a:latin typeface="Consolas" panose="020B0609020204030204" pitchFamily="49" charset="0"/>
              </a:rPr>
              <a:t>, function);            </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whenFinished</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IAsyncResult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function = </a:t>
            </a:r>
            <a:r>
              <a:rPr lang="en-US" sz="1600" dirty="0" err="1">
                <a:solidFill>
                  <a:srgbClr val="000000"/>
                </a:solidFill>
                <a:highlight>
                  <a:srgbClr val="FFFFFF"/>
                </a:highlight>
                <a:latin typeface="Consolas" panose="020B0609020204030204" pitchFamily="49" charset="0"/>
              </a:rPr>
              <a:t>ar.AsyncState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Func</a:t>
            </a:r>
            <a:r>
              <a:rPr lang="en-US" sz="1600" dirty="0">
                <a:solidFill>
                  <a:srgbClr val="000000"/>
                </a:solidFill>
                <a:highlight>
                  <a:srgbClr val="FFFFFF"/>
                </a:highlight>
                <a:latin typeface="Consolas" panose="020B0609020204030204" pitchFamily="49" charset="0"/>
              </a:rPr>
              <a:t>&lt;</a:t>
            </a:r>
            <a:r>
              <a:rPr lang="en-US" sz="1600" dirty="0" err="1">
                <a:solidFill>
                  <a:srgbClr val="0000FF"/>
                </a:solidFill>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&gt;;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int</a:t>
            </a:r>
            <a:r>
              <a:rPr lang="en-US" sz="1600" dirty="0">
                <a:solidFill>
                  <a:srgbClr val="000000"/>
                </a:solidFill>
                <a:highlight>
                  <a:srgbClr val="FFFFFF"/>
                </a:highlight>
                <a:latin typeface="Consolas" panose="020B0609020204030204" pitchFamily="49" charset="0"/>
              </a:rPr>
              <a:t> result = </a:t>
            </a:r>
            <a:r>
              <a:rPr lang="en-US" sz="1600" dirty="0" err="1">
                <a:solidFill>
                  <a:srgbClr val="000000"/>
                </a:solidFill>
                <a:highlight>
                  <a:srgbClr val="FFFFFF"/>
                </a:highlight>
                <a:latin typeface="Consolas" panose="020B0609020204030204" pitchFamily="49" charset="0"/>
              </a:rPr>
              <a:t>function.</a:t>
            </a:r>
            <a:r>
              <a:rPr lang="en-US" sz="1600" dirty="0" err="1">
                <a:solidFill>
                  <a:srgbClr val="000000"/>
                </a:solidFill>
                <a:effectLst>
                  <a:glow rad="381000">
                    <a:srgbClr val="FFFF00"/>
                  </a:glow>
                </a:effectLst>
                <a:highlight>
                  <a:srgbClr val="FFFFFF"/>
                </a:highlight>
                <a:latin typeface="Consolas" panose="020B0609020204030204" pitchFamily="49" charset="0"/>
              </a:rPr>
              <a:t>EndInvoke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ar</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resultTextBox.Text</a:t>
            </a:r>
            <a:r>
              <a:rPr lang="en-US" sz="1600" dirty="0">
                <a:solidFill>
                  <a:srgbClr val="000000"/>
                </a:solidFill>
                <a:highlight>
                  <a:srgbClr val="FFFFFF"/>
                </a:highlight>
                <a:latin typeface="Consolas" panose="020B0609020204030204" pitchFamily="49" charset="0"/>
              </a:rPr>
              <a:t> = </a:t>
            </a:r>
            <a:r>
              <a:rPr lang="en-US" sz="1600" dirty="0" err="1">
                <a:solidFill>
                  <a:srgbClr val="0000FF"/>
                </a:solidFill>
                <a:highlight>
                  <a:srgbClr val="FFFFFF"/>
                </a:highlight>
                <a:latin typeface="Consolas" panose="020B0609020204030204" pitchFamily="49" charset="0"/>
              </a:rPr>
              <a:t>string</a:t>
            </a:r>
            <a:r>
              <a:rPr lang="en-US" sz="1600" dirty="0" err="1">
                <a:solidFill>
                  <a:srgbClr val="000000"/>
                </a:solidFill>
                <a:highlight>
                  <a:srgbClr val="FFFFFF"/>
                </a:highlight>
                <a:latin typeface="Consolas" panose="020B0609020204030204" pitchFamily="49" charset="0"/>
              </a:rPr>
              <a:t>.Format</a:t>
            </a:r>
            <a:r>
              <a:rPr lang="en-US" sz="1600" dirty="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"The answer is... {0}!"</a:t>
            </a:r>
            <a:r>
              <a:rPr lang="en-US" sz="1600" dirty="0">
                <a:solidFill>
                  <a:srgbClr val="000000"/>
                </a:solidFill>
                <a:highlight>
                  <a:srgbClr val="FFFFFF"/>
                </a:highlight>
                <a:latin typeface="Consolas" panose="020B0609020204030204" pitchFamily="49" charset="0"/>
              </a:rPr>
              <a:t>, result);</a:t>
            </a:r>
          </a:p>
          <a:p>
            <a:r>
              <a:rPr lang="en-US" sz="16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30683462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1887200" cy="4862870"/>
          </a:xfrm>
        </p:spPr>
        <p:txBody>
          <a:bodyPr/>
          <a:lstStyle/>
          <a:p>
            <a:endParaRPr lang="en-US" dirty="0" smtClean="0"/>
          </a:p>
          <a:p>
            <a:r>
              <a:rPr lang="en-US" dirty="0" smtClean="0"/>
              <a:t>Highlights</a:t>
            </a:r>
          </a:p>
          <a:p>
            <a:pPr lvl="1"/>
            <a:r>
              <a:rPr lang="en-US" dirty="0" smtClean="0"/>
              <a:t>New in .NET 4.0 (Visual Studio 2010)</a:t>
            </a:r>
          </a:p>
          <a:p>
            <a:pPr lvl="1"/>
            <a:r>
              <a:rPr lang="en-US" dirty="0"/>
              <a:t>High level: We talk about Tasks, not Threads.</a:t>
            </a:r>
          </a:p>
          <a:p>
            <a:pPr lvl="1"/>
            <a:r>
              <a:rPr lang="en-US" dirty="0" smtClean="0"/>
              <a:t>New mechanisms for CPU-bound and IO-bound code (PLINQ, Parallel &amp; Task class)</a:t>
            </a:r>
          </a:p>
          <a:p>
            <a:pPr lvl="1"/>
            <a:r>
              <a:rPr lang="en-US" dirty="0" smtClean="0"/>
              <a:t>Cancellations with token, Continuations and Synchronization between contents</a:t>
            </a:r>
            <a:r>
              <a:rPr lang="en-US" dirty="0"/>
              <a:t/>
            </a:r>
            <a:br>
              <a:rPr lang="en-US" dirty="0"/>
            </a:br>
            <a:endParaRPr lang="en-US" dirty="0"/>
          </a:p>
          <a:p>
            <a:r>
              <a:rPr lang="en-US" dirty="0" smtClean="0"/>
              <a:t>Task class</a:t>
            </a:r>
          </a:p>
          <a:p>
            <a:pPr lvl="1"/>
            <a:r>
              <a:rPr lang="en-US" dirty="0" smtClean="0"/>
              <a:t>Code that can be executed asynchronously </a:t>
            </a:r>
          </a:p>
          <a:p>
            <a:pPr lvl="1"/>
            <a:r>
              <a:rPr lang="en-US" dirty="0" smtClean="0"/>
              <a:t>In another thread? It doesn’t matter…</a:t>
            </a:r>
          </a:p>
        </p:txBody>
      </p:sp>
      <p:sp>
        <p:nvSpPr>
          <p:cNvPr id="17" name="Title 16"/>
          <p:cNvSpPr>
            <a:spLocks noGrp="1"/>
          </p:cNvSpPr>
          <p:nvPr>
            <p:ph type="title"/>
          </p:nvPr>
        </p:nvSpPr>
        <p:spPr/>
        <p:txBody>
          <a:bodyPr/>
          <a:lstStyle/>
          <a:p>
            <a:r>
              <a:rPr lang="en-US" dirty="0"/>
              <a:t>Task Parallel Library</a:t>
            </a:r>
          </a:p>
        </p:txBody>
      </p:sp>
    </p:spTree>
    <p:extLst>
      <p:ext uri="{BB962C8B-B14F-4D97-AF65-F5344CB8AC3E}">
        <p14:creationId xmlns:p14="http://schemas.microsoft.com/office/powerpoint/2010/main" val="3703039307"/>
      </p:ext>
    </p:extLst>
  </p:cSld>
  <p:clrMapOvr>
    <a:masterClrMapping/>
  </p:clrMapOvr>
  <p:transition>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Parallel Library - PLINQ</a:t>
            </a:r>
            <a:endParaRPr lang="en-US" dirty="0"/>
          </a:p>
        </p:txBody>
      </p:sp>
      <p:sp>
        <p:nvSpPr>
          <p:cNvPr id="3" name="Rectangle 2"/>
          <p:cNvSpPr/>
          <p:nvPr/>
        </p:nvSpPr>
        <p:spPr>
          <a:xfrm>
            <a:off x="1341436" y="1936495"/>
            <a:ext cx="7162801" cy="830997"/>
          </a:xfrm>
          <a:prstGeom prst="rect">
            <a:avLst/>
          </a:prstGeom>
        </p:spPr>
        <p:txBody>
          <a:bodyPr wrap="square">
            <a:spAutoFit/>
          </a:bodyPr>
          <a:lstStyle/>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numbers = </a:t>
            </a:r>
            <a:r>
              <a:rPr lang="en-US" sz="1600" dirty="0" err="1">
                <a:solidFill>
                  <a:srgbClr val="2B91AF"/>
                </a:solidFill>
                <a:highlight>
                  <a:srgbClr val="FFFFFF"/>
                </a:highlight>
                <a:latin typeface="Consolas" panose="020B0609020204030204" pitchFamily="49" charset="0"/>
              </a:rPr>
              <a:t>Enumerable</a:t>
            </a:r>
            <a:r>
              <a:rPr lang="en-US" sz="1600" dirty="0" err="1">
                <a:solidFill>
                  <a:srgbClr val="000000"/>
                </a:solidFill>
                <a:highlight>
                  <a:srgbClr val="FFFFFF"/>
                </a:highlight>
                <a:latin typeface="Consolas" panose="020B0609020204030204" pitchFamily="49" charset="0"/>
              </a:rPr>
              <a:t>.Range</a:t>
            </a:r>
            <a:r>
              <a:rPr lang="en-US" sz="1600" dirty="0">
                <a:solidFill>
                  <a:srgbClr val="000000"/>
                </a:solidFill>
                <a:highlight>
                  <a:srgbClr val="FFFFFF"/>
                </a:highlight>
                <a:latin typeface="Consolas" panose="020B0609020204030204" pitchFamily="49" charset="0"/>
              </a:rPr>
              <a:t>(1, 10000000);</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query = </a:t>
            </a:r>
            <a:r>
              <a:rPr lang="en-US" sz="1600" dirty="0" err="1">
                <a:solidFill>
                  <a:srgbClr val="000000"/>
                </a:solidFill>
                <a:highlight>
                  <a:srgbClr val="FFFFFF"/>
                </a:highlight>
                <a:latin typeface="Consolas" panose="020B0609020204030204" pitchFamily="49" charset="0"/>
              </a:rPr>
              <a:t>numbers.</a:t>
            </a:r>
            <a:r>
              <a:rPr lang="en-US" sz="1600" dirty="0" err="1">
                <a:solidFill>
                  <a:srgbClr val="000000"/>
                </a:solidFill>
                <a:effectLst>
                  <a:glow rad="381000">
                    <a:srgbClr val="FFFF00"/>
                  </a:glow>
                </a:effectLst>
                <a:highlight>
                  <a:srgbClr val="FFFFFF"/>
                </a:highlight>
                <a:latin typeface="Consolas" panose="020B0609020204030204" pitchFamily="49" charset="0"/>
              </a:rPr>
              <a:t>AsParallel</a:t>
            </a:r>
            <a:r>
              <a:rPr lang="en-US" sz="1600" dirty="0">
                <a:solidFill>
                  <a:srgbClr val="000000"/>
                </a:solidFill>
                <a:highlight>
                  <a:srgbClr val="FFFFFF"/>
                </a:highlight>
                <a:latin typeface="Consolas" panose="020B0609020204030204" pitchFamily="49" charset="0"/>
              </a:rPr>
              <a:t>().Where(n =&gt; </a:t>
            </a:r>
            <a:r>
              <a:rPr lang="en-US" sz="1600" dirty="0" err="1">
                <a:solidFill>
                  <a:srgbClr val="000000"/>
                </a:solidFill>
                <a:highlight>
                  <a:srgbClr val="FFFFFF"/>
                </a:highlight>
                <a:latin typeface="Consolas" panose="020B0609020204030204" pitchFamily="49" charset="0"/>
              </a:rPr>
              <a:t>n.IsPrime</a:t>
            </a:r>
            <a:r>
              <a:rPr lang="en-US" sz="1600" dirty="0">
                <a:solidFill>
                  <a:srgbClr val="000000"/>
                </a:solidFill>
                <a:highlight>
                  <a:srgbClr val="FFFFFF"/>
                </a:highlight>
                <a:latin typeface="Consolas" panose="020B0609020204030204" pitchFamily="49" charset="0"/>
              </a:rPr>
              <a:t>());</a:t>
            </a:r>
          </a:p>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primes = </a:t>
            </a:r>
            <a:r>
              <a:rPr lang="en-US" sz="1600" dirty="0" err="1">
                <a:solidFill>
                  <a:srgbClr val="000000"/>
                </a:solidFill>
                <a:highlight>
                  <a:srgbClr val="FFFFFF"/>
                </a:highlight>
                <a:latin typeface="Consolas" panose="020B0609020204030204" pitchFamily="49" charset="0"/>
              </a:rPr>
              <a:t>query.ToArray</a:t>
            </a:r>
            <a:r>
              <a:rPr lang="en-US" sz="1600" dirty="0">
                <a:solidFill>
                  <a:srgbClr val="000000"/>
                </a:solidFill>
                <a:highlight>
                  <a:srgbClr val="FFFFFF"/>
                </a:highlight>
                <a:latin typeface="Consolas" panose="020B0609020204030204" pitchFamily="49" charset="0"/>
              </a:rPr>
              <a:t>();</a:t>
            </a:r>
            <a:endParaRPr lang="en-US" sz="1600" dirty="0"/>
          </a:p>
        </p:txBody>
      </p:sp>
      <p:pic>
        <p:nvPicPr>
          <p:cNvPr id="1026" name="Picture 2" descr=".NET Parallel Programming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88" y="3268662"/>
            <a:ext cx="5705449" cy="3048000"/>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7531389" y="3782989"/>
            <a:ext cx="3731299" cy="1542919"/>
            <a:chOff x="7132637" y="3421062"/>
            <a:chExt cx="4975488" cy="2057400"/>
          </a:xfrm>
        </p:grpSpPr>
        <p:grpSp>
          <p:nvGrpSpPr>
            <p:cNvPr id="24" name="Group 23"/>
            <p:cNvGrpSpPr/>
            <p:nvPr/>
          </p:nvGrpSpPr>
          <p:grpSpPr>
            <a:xfrm>
              <a:off x="8047037" y="3421062"/>
              <a:ext cx="1828800" cy="228600"/>
              <a:chOff x="8047037" y="3649662"/>
              <a:chExt cx="1828800" cy="228600"/>
            </a:xfrm>
          </p:grpSpPr>
          <p:sp>
            <p:nvSpPr>
              <p:cNvPr id="9" name="Rectangle 8"/>
              <p:cNvSpPr/>
              <p:nvPr/>
            </p:nvSpPr>
            <p:spPr bwMode="auto">
              <a:xfrm>
                <a:off x="80470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1</a:t>
                </a:r>
                <a:endParaRPr lang="en-US" sz="750" dirty="0">
                  <a:solidFill>
                    <a:srgbClr val="0072C6"/>
                  </a:solidFill>
                </a:endParaRPr>
              </a:p>
            </p:txBody>
          </p:sp>
          <p:sp>
            <p:nvSpPr>
              <p:cNvPr id="40" name="Rectangle 39"/>
              <p:cNvSpPr/>
              <p:nvPr/>
            </p:nvSpPr>
            <p:spPr bwMode="auto">
              <a:xfrm>
                <a:off x="82756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2</a:t>
                </a:r>
                <a:endParaRPr lang="en-US" sz="750" dirty="0">
                  <a:solidFill>
                    <a:srgbClr val="0072C6"/>
                  </a:solidFill>
                </a:endParaRPr>
              </a:p>
            </p:txBody>
          </p:sp>
          <p:sp>
            <p:nvSpPr>
              <p:cNvPr id="41" name="Rectangle 40"/>
              <p:cNvSpPr/>
              <p:nvPr/>
            </p:nvSpPr>
            <p:spPr bwMode="auto">
              <a:xfrm>
                <a:off x="85042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3</a:t>
                </a:r>
                <a:endParaRPr lang="en-US" sz="750" dirty="0">
                  <a:solidFill>
                    <a:srgbClr val="0072C6"/>
                  </a:solidFill>
                </a:endParaRPr>
              </a:p>
            </p:txBody>
          </p:sp>
          <p:sp>
            <p:nvSpPr>
              <p:cNvPr id="42" name="Rectangle 41"/>
              <p:cNvSpPr/>
              <p:nvPr/>
            </p:nvSpPr>
            <p:spPr bwMode="auto">
              <a:xfrm>
                <a:off x="87328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4</a:t>
                </a:r>
                <a:endParaRPr lang="en-US" sz="750" dirty="0">
                  <a:solidFill>
                    <a:srgbClr val="0072C6"/>
                  </a:solidFill>
                </a:endParaRPr>
              </a:p>
            </p:txBody>
          </p:sp>
          <p:sp>
            <p:nvSpPr>
              <p:cNvPr id="43" name="Rectangle 42"/>
              <p:cNvSpPr/>
              <p:nvPr/>
            </p:nvSpPr>
            <p:spPr bwMode="auto">
              <a:xfrm>
                <a:off x="89614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5</a:t>
                </a:r>
                <a:endParaRPr lang="en-US" sz="750" dirty="0">
                  <a:solidFill>
                    <a:srgbClr val="0072C6"/>
                  </a:solidFill>
                </a:endParaRPr>
              </a:p>
            </p:txBody>
          </p:sp>
          <p:sp>
            <p:nvSpPr>
              <p:cNvPr id="44" name="Rectangle 43"/>
              <p:cNvSpPr/>
              <p:nvPr/>
            </p:nvSpPr>
            <p:spPr bwMode="auto">
              <a:xfrm>
                <a:off x="91900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6</a:t>
                </a:r>
                <a:endParaRPr lang="en-US" sz="750" dirty="0">
                  <a:solidFill>
                    <a:srgbClr val="0072C6"/>
                  </a:solidFill>
                </a:endParaRPr>
              </a:p>
            </p:txBody>
          </p:sp>
          <p:sp>
            <p:nvSpPr>
              <p:cNvPr id="45" name="Rectangle 44"/>
              <p:cNvSpPr/>
              <p:nvPr/>
            </p:nvSpPr>
            <p:spPr bwMode="auto">
              <a:xfrm>
                <a:off x="94186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7</a:t>
                </a:r>
                <a:endParaRPr lang="en-US" sz="750" dirty="0">
                  <a:solidFill>
                    <a:srgbClr val="0072C6"/>
                  </a:solidFill>
                </a:endParaRPr>
              </a:p>
            </p:txBody>
          </p:sp>
          <p:sp>
            <p:nvSpPr>
              <p:cNvPr id="46" name="Rectangle 45"/>
              <p:cNvSpPr/>
              <p:nvPr/>
            </p:nvSpPr>
            <p:spPr bwMode="auto">
              <a:xfrm>
                <a:off x="96472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8</a:t>
                </a:r>
                <a:endParaRPr lang="en-US" sz="750" dirty="0">
                  <a:solidFill>
                    <a:srgbClr val="0072C6"/>
                  </a:solidFill>
                </a:endParaRPr>
              </a:p>
            </p:txBody>
          </p:sp>
        </p:grpSp>
        <p:grpSp>
          <p:nvGrpSpPr>
            <p:cNvPr id="53" name="Group 52"/>
            <p:cNvGrpSpPr/>
            <p:nvPr/>
          </p:nvGrpSpPr>
          <p:grpSpPr>
            <a:xfrm>
              <a:off x="7132637" y="4030662"/>
              <a:ext cx="4975488" cy="838200"/>
              <a:chOff x="7132637" y="4183062"/>
              <a:chExt cx="4975488" cy="838200"/>
            </a:xfrm>
          </p:grpSpPr>
          <p:sp>
            <p:nvSpPr>
              <p:cNvPr id="47" name="Rectangle 46"/>
              <p:cNvSpPr/>
              <p:nvPr/>
            </p:nvSpPr>
            <p:spPr bwMode="auto">
              <a:xfrm>
                <a:off x="9875837" y="4364875"/>
                <a:ext cx="609600" cy="457200"/>
              </a:xfrm>
              <a:prstGeom prst="rect">
                <a:avLst/>
              </a:prstGeom>
              <a:solidFill>
                <a:schemeClr val="tx2">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9" name="Rectangle 48"/>
              <p:cNvSpPr/>
              <p:nvPr/>
            </p:nvSpPr>
            <p:spPr bwMode="auto">
              <a:xfrm>
                <a:off x="7437437" y="4364875"/>
                <a:ext cx="609600" cy="457200"/>
              </a:xfrm>
              <a:prstGeom prst="rect">
                <a:avLst/>
              </a:prstGeom>
              <a:solidFill>
                <a:schemeClr val="accent3">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0" name="Rectangle 49"/>
              <p:cNvSpPr/>
              <p:nvPr/>
            </p:nvSpPr>
            <p:spPr bwMode="auto">
              <a:xfrm>
                <a:off x="8250237" y="4364875"/>
                <a:ext cx="609600" cy="457200"/>
              </a:xfrm>
              <a:prstGeom prst="rect">
                <a:avLst/>
              </a:prstGeom>
              <a:solidFill>
                <a:srgbClr val="92D05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1" name="Rectangle 50"/>
              <p:cNvSpPr/>
              <p:nvPr/>
            </p:nvSpPr>
            <p:spPr bwMode="auto">
              <a:xfrm>
                <a:off x="9063037" y="4364875"/>
                <a:ext cx="609600" cy="457200"/>
              </a:xfrm>
              <a:prstGeom prst="rect">
                <a:avLst/>
              </a:prstGeom>
              <a:solidFill>
                <a:srgbClr val="FFFF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8" name="Rectangle 47"/>
              <p:cNvSpPr/>
              <p:nvPr/>
            </p:nvSpPr>
            <p:spPr bwMode="auto">
              <a:xfrm>
                <a:off x="7132637" y="4183062"/>
                <a:ext cx="3657600" cy="838200"/>
              </a:xfrm>
              <a:prstGeom prst="rect">
                <a:avLst/>
              </a:prstGeom>
              <a:noFill/>
              <a:ln w="19050">
                <a:solidFill>
                  <a:schemeClr val="tx1"/>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2" name="TextBox 51"/>
              <p:cNvSpPr txBox="1"/>
              <p:nvPr/>
            </p:nvSpPr>
            <p:spPr>
              <a:xfrm>
                <a:off x="10767248" y="4364875"/>
                <a:ext cx="1340877" cy="554020"/>
              </a:xfrm>
              <a:prstGeom prst="rect">
                <a:avLst/>
              </a:prstGeom>
              <a:noFill/>
            </p:spPr>
            <p:txBody>
              <a:bodyPr wrap="none" lIns="137148" tIns="109719" rIns="137148" bIns="109719" rtlCol="0">
                <a:spAutoFit/>
              </a:bodyPr>
              <a:lstStyle/>
              <a:p>
                <a:pPr>
                  <a:lnSpc>
                    <a:spcPct val="90000"/>
                  </a:lnSpc>
                  <a:spcAft>
                    <a:spcPts val="450"/>
                  </a:spcAft>
                </a:pPr>
                <a:r>
                  <a:rPr lang="es-ES" sz="1400" dirty="0"/>
                  <a:t>OS </a:t>
                </a:r>
                <a:r>
                  <a:rPr lang="es-ES" sz="1400" dirty="0" err="1"/>
                  <a:t>Cores</a:t>
                </a:r>
                <a:endParaRPr lang="en-US" sz="1400" dirty="0" err="1"/>
              </a:p>
            </p:txBody>
          </p:sp>
        </p:grpSp>
        <p:sp>
          <p:nvSpPr>
            <p:cNvPr id="55" name="Rectangle 54"/>
            <p:cNvSpPr/>
            <p:nvPr/>
          </p:nvSpPr>
          <p:spPr bwMode="auto">
            <a:xfrm>
              <a:off x="7512390"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1</a:t>
              </a:r>
              <a:endParaRPr lang="en-US" sz="750" dirty="0">
                <a:solidFill>
                  <a:srgbClr val="0072C6"/>
                </a:solidFill>
              </a:endParaRPr>
            </a:p>
          </p:txBody>
        </p:sp>
        <p:sp>
          <p:nvSpPr>
            <p:cNvPr id="56" name="Rectangle 55"/>
            <p:cNvSpPr/>
            <p:nvPr/>
          </p:nvSpPr>
          <p:spPr bwMode="auto">
            <a:xfrm>
              <a:off x="7740990"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2</a:t>
              </a:r>
              <a:endParaRPr lang="en-US" sz="750" dirty="0">
                <a:solidFill>
                  <a:srgbClr val="0072C6"/>
                </a:solidFill>
              </a:endParaRPr>
            </a:p>
          </p:txBody>
        </p:sp>
        <p:sp>
          <p:nvSpPr>
            <p:cNvPr id="57" name="Rectangle 56"/>
            <p:cNvSpPr/>
            <p:nvPr/>
          </p:nvSpPr>
          <p:spPr bwMode="auto">
            <a:xfrm>
              <a:off x="8328846" y="4327524"/>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3</a:t>
              </a:r>
              <a:endParaRPr lang="en-US" sz="750" dirty="0">
                <a:solidFill>
                  <a:srgbClr val="0072C6"/>
                </a:solidFill>
              </a:endParaRPr>
            </a:p>
          </p:txBody>
        </p:sp>
        <p:sp>
          <p:nvSpPr>
            <p:cNvPr id="58" name="Rectangle 57"/>
            <p:cNvSpPr/>
            <p:nvPr/>
          </p:nvSpPr>
          <p:spPr bwMode="auto">
            <a:xfrm>
              <a:off x="8557446" y="4327524"/>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4</a:t>
              </a:r>
              <a:endParaRPr lang="en-US" sz="750" dirty="0">
                <a:solidFill>
                  <a:srgbClr val="0072C6"/>
                </a:solidFill>
              </a:endParaRPr>
            </a:p>
          </p:txBody>
        </p:sp>
        <p:sp>
          <p:nvSpPr>
            <p:cNvPr id="59" name="Rectangle 58"/>
            <p:cNvSpPr/>
            <p:nvPr/>
          </p:nvSpPr>
          <p:spPr bwMode="auto">
            <a:xfrm>
              <a:off x="9136828"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5</a:t>
              </a:r>
              <a:endParaRPr lang="en-US" sz="750" dirty="0">
                <a:solidFill>
                  <a:srgbClr val="0072C6"/>
                </a:solidFill>
              </a:endParaRPr>
            </a:p>
          </p:txBody>
        </p:sp>
        <p:sp>
          <p:nvSpPr>
            <p:cNvPr id="60" name="Rectangle 59"/>
            <p:cNvSpPr/>
            <p:nvPr/>
          </p:nvSpPr>
          <p:spPr bwMode="auto">
            <a:xfrm>
              <a:off x="9365428"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6</a:t>
              </a:r>
              <a:endParaRPr lang="en-US" sz="750" dirty="0">
                <a:solidFill>
                  <a:srgbClr val="0072C6"/>
                </a:solidFill>
              </a:endParaRPr>
            </a:p>
          </p:txBody>
        </p:sp>
        <p:sp>
          <p:nvSpPr>
            <p:cNvPr id="61" name="Rectangle 60"/>
            <p:cNvSpPr/>
            <p:nvPr/>
          </p:nvSpPr>
          <p:spPr bwMode="auto">
            <a:xfrm>
              <a:off x="9953786"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7</a:t>
              </a:r>
              <a:endParaRPr lang="en-US" sz="750" dirty="0">
                <a:solidFill>
                  <a:srgbClr val="0072C6"/>
                </a:solidFill>
              </a:endParaRPr>
            </a:p>
          </p:txBody>
        </p:sp>
        <p:sp>
          <p:nvSpPr>
            <p:cNvPr id="62" name="Rectangle 61"/>
            <p:cNvSpPr/>
            <p:nvPr/>
          </p:nvSpPr>
          <p:spPr bwMode="auto">
            <a:xfrm>
              <a:off x="10182386" y="43354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8</a:t>
              </a:r>
              <a:endParaRPr lang="en-US" sz="750" dirty="0">
                <a:solidFill>
                  <a:srgbClr val="0072C6"/>
                </a:solidFill>
              </a:endParaRPr>
            </a:p>
          </p:txBody>
        </p:sp>
        <p:cxnSp>
          <p:nvCxnSpPr>
            <p:cNvPr id="63" name="Straight Arrow Connector 62"/>
            <p:cNvCxnSpPr/>
            <p:nvPr/>
          </p:nvCxnSpPr>
          <p:spPr>
            <a:xfrm flipH="1">
              <a:off x="8961437" y="4868862"/>
              <a:ext cx="932" cy="37647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49" idx="0"/>
            </p:cNvCxnSpPr>
            <p:nvPr/>
          </p:nvCxnSpPr>
          <p:spPr>
            <a:xfrm flipH="1">
              <a:off x="7742237" y="3649661"/>
              <a:ext cx="551964" cy="56281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50" idx="0"/>
            </p:cNvCxnSpPr>
            <p:nvPr/>
          </p:nvCxnSpPr>
          <p:spPr>
            <a:xfrm flipH="1">
              <a:off x="8555037" y="3649661"/>
              <a:ext cx="198363" cy="56281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51" idx="0"/>
            </p:cNvCxnSpPr>
            <p:nvPr/>
          </p:nvCxnSpPr>
          <p:spPr>
            <a:xfrm>
              <a:off x="9190037" y="3649661"/>
              <a:ext cx="177800" cy="56281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47" idx="0"/>
            </p:cNvCxnSpPr>
            <p:nvPr/>
          </p:nvCxnSpPr>
          <p:spPr>
            <a:xfrm>
              <a:off x="9659339" y="3654188"/>
              <a:ext cx="521298" cy="55828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8504237" y="5249862"/>
              <a:ext cx="914400" cy="228600"/>
              <a:chOff x="8504237" y="3649662"/>
              <a:chExt cx="914400" cy="228600"/>
            </a:xfrm>
          </p:grpSpPr>
          <p:sp>
            <p:nvSpPr>
              <p:cNvPr id="79" name="Rectangle 78"/>
              <p:cNvSpPr/>
              <p:nvPr/>
            </p:nvSpPr>
            <p:spPr bwMode="auto">
              <a:xfrm>
                <a:off x="85042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7</a:t>
                </a:r>
                <a:endParaRPr lang="en-US" sz="750" dirty="0">
                  <a:solidFill>
                    <a:srgbClr val="0072C6"/>
                  </a:solidFill>
                </a:endParaRPr>
              </a:p>
            </p:txBody>
          </p:sp>
          <p:sp>
            <p:nvSpPr>
              <p:cNvPr id="80" name="Rectangle 79"/>
              <p:cNvSpPr/>
              <p:nvPr/>
            </p:nvSpPr>
            <p:spPr bwMode="auto">
              <a:xfrm>
                <a:off x="87328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3</a:t>
                </a:r>
                <a:endParaRPr lang="en-US" sz="750" dirty="0">
                  <a:solidFill>
                    <a:srgbClr val="0072C6"/>
                  </a:solidFill>
                </a:endParaRPr>
              </a:p>
            </p:txBody>
          </p:sp>
          <p:sp>
            <p:nvSpPr>
              <p:cNvPr id="81" name="Rectangle 80"/>
              <p:cNvSpPr/>
              <p:nvPr/>
            </p:nvSpPr>
            <p:spPr bwMode="auto">
              <a:xfrm>
                <a:off x="89614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2</a:t>
                </a:r>
                <a:endParaRPr lang="en-US" sz="750" dirty="0">
                  <a:solidFill>
                    <a:srgbClr val="0072C6"/>
                  </a:solidFill>
                </a:endParaRPr>
              </a:p>
            </p:txBody>
          </p:sp>
          <p:sp>
            <p:nvSpPr>
              <p:cNvPr id="82" name="Rectangle 81"/>
              <p:cNvSpPr/>
              <p:nvPr/>
            </p:nvSpPr>
            <p:spPr bwMode="auto">
              <a:xfrm>
                <a:off x="9190037" y="3649662"/>
                <a:ext cx="228600" cy="228600"/>
              </a:xfrm>
              <a:prstGeom prst="rect">
                <a:avLst/>
              </a:prstGeom>
              <a:noFill/>
              <a:ln>
                <a:solidFill>
                  <a:srgbClr val="0072C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0072C6"/>
                    </a:solidFill>
                  </a:rPr>
                  <a:t>5</a:t>
                </a:r>
                <a:endParaRPr lang="en-US" sz="750" dirty="0">
                  <a:solidFill>
                    <a:srgbClr val="0072C6"/>
                  </a:solidFill>
                </a:endParaRPr>
              </a:p>
            </p:txBody>
          </p:sp>
        </p:grpSp>
      </p:grpSp>
      <p:grpSp>
        <p:nvGrpSpPr>
          <p:cNvPr id="11" name="Group 10"/>
          <p:cNvGrpSpPr/>
          <p:nvPr/>
        </p:nvGrpSpPr>
        <p:grpSpPr>
          <a:xfrm>
            <a:off x="8557031" y="5268762"/>
            <a:ext cx="2842806" cy="528021"/>
            <a:chOff x="8424081" y="5859462"/>
            <a:chExt cx="3790730" cy="704088"/>
          </a:xfrm>
        </p:grpSpPr>
        <p:sp>
          <p:nvSpPr>
            <p:cNvPr id="54" name="Rectangle 53"/>
            <p:cNvSpPr/>
            <p:nvPr/>
          </p:nvSpPr>
          <p:spPr bwMode="auto">
            <a:xfrm>
              <a:off x="9734726" y="5859462"/>
              <a:ext cx="2480085" cy="7040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err="1">
                  <a:gradFill>
                    <a:gsLst>
                      <a:gs pos="0">
                        <a:srgbClr val="FFFFFF"/>
                      </a:gs>
                      <a:gs pos="100000">
                        <a:srgbClr val="FFFFFF"/>
                      </a:gs>
                    </a:gsLst>
                    <a:lin ang="5400000" scaled="0"/>
                  </a:gradFill>
                  <a:latin typeface="+mj-lt"/>
                  <a:ea typeface="Segoe UI" pitchFamily="34" charset="0"/>
                  <a:cs typeface="Segoe UI" pitchFamily="34" charset="0"/>
                </a:rPr>
                <a:t>AsOrdered</a:t>
              </a:r>
              <a:r>
                <a:rPr lang="en-US" sz="2400" b="1" dirty="0">
                  <a:gradFill>
                    <a:gsLst>
                      <a:gs pos="0">
                        <a:srgbClr val="FFFFFF"/>
                      </a:gs>
                      <a:gs pos="100000">
                        <a:srgbClr val="FFFFFF"/>
                      </a:gs>
                    </a:gsLst>
                    <a:lin ang="5400000" scaled="0"/>
                  </a:gradFill>
                  <a:latin typeface="+mj-lt"/>
                  <a:ea typeface="Segoe UI" pitchFamily="34" charset="0"/>
                  <a:cs typeface="Segoe UI" pitchFamily="34" charset="0"/>
                </a:rPr>
                <a:t>()</a:t>
              </a:r>
            </a:p>
          </p:txBody>
        </p:sp>
        <p:grpSp>
          <p:nvGrpSpPr>
            <p:cNvPr id="2" name="Group 1"/>
            <p:cNvGrpSpPr/>
            <p:nvPr/>
          </p:nvGrpSpPr>
          <p:grpSpPr>
            <a:xfrm>
              <a:off x="8424081" y="6099351"/>
              <a:ext cx="914400" cy="228600"/>
              <a:chOff x="8424081" y="6088062"/>
              <a:chExt cx="914400" cy="228600"/>
            </a:xfrm>
          </p:grpSpPr>
          <p:sp>
            <p:nvSpPr>
              <p:cNvPr id="64" name="Rectangle 63"/>
              <p:cNvSpPr/>
              <p:nvPr/>
            </p:nvSpPr>
            <p:spPr bwMode="auto">
              <a:xfrm>
                <a:off x="8424081" y="6088062"/>
                <a:ext cx="228600" cy="228600"/>
              </a:xfrm>
              <a:prstGeom prst="rect">
                <a:avLst/>
              </a:prstGeom>
              <a:noFill/>
              <a:ln>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DC3C00"/>
                    </a:solidFill>
                  </a:rPr>
                  <a:t>2</a:t>
                </a:r>
                <a:endParaRPr lang="en-US" sz="750" dirty="0">
                  <a:solidFill>
                    <a:srgbClr val="DC3C00"/>
                  </a:solidFill>
                </a:endParaRPr>
              </a:p>
            </p:txBody>
          </p:sp>
          <p:sp>
            <p:nvSpPr>
              <p:cNvPr id="66" name="Rectangle 65"/>
              <p:cNvSpPr/>
              <p:nvPr/>
            </p:nvSpPr>
            <p:spPr bwMode="auto">
              <a:xfrm>
                <a:off x="8652681" y="6088062"/>
                <a:ext cx="228600" cy="228600"/>
              </a:xfrm>
              <a:prstGeom prst="rect">
                <a:avLst/>
              </a:prstGeom>
              <a:noFill/>
              <a:ln>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DC3C00"/>
                    </a:solidFill>
                  </a:rPr>
                  <a:t>3</a:t>
                </a:r>
                <a:endParaRPr lang="en-US" sz="750" dirty="0">
                  <a:solidFill>
                    <a:srgbClr val="DC3C00"/>
                  </a:solidFill>
                </a:endParaRPr>
              </a:p>
            </p:txBody>
          </p:sp>
          <p:sp>
            <p:nvSpPr>
              <p:cNvPr id="67" name="Rectangle 66"/>
              <p:cNvSpPr/>
              <p:nvPr/>
            </p:nvSpPr>
            <p:spPr bwMode="auto">
              <a:xfrm>
                <a:off x="8881281" y="6088062"/>
                <a:ext cx="228600" cy="228600"/>
              </a:xfrm>
              <a:prstGeom prst="rect">
                <a:avLst/>
              </a:prstGeom>
              <a:noFill/>
              <a:ln>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DC3C00"/>
                    </a:solidFill>
                  </a:rPr>
                  <a:t>5</a:t>
                </a:r>
                <a:endParaRPr lang="en-US" sz="750" dirty="0">
                  <a:solidFill>
                    <a:srgbClr val="DC3C00"/>
                  </a:solidFill>
                </a:endParaRPr>
              </a:p>
            </p:txBody>
          </p:sp>
          <p:sp>
            <p:nvSpPr>
              <p:cNvPr id="69" name="Rectangle 68"/>
              <p:cNvSpPr/>
              <p:nvPr/>
            </p:nvSpPr>
            <p:spPr bwMode="auto">
              <a:xfrm>
                <a:off x="9109881" y="6088062"/>
                <a:ext cx="228600" cy="228600"/>
              </a:xfrm>
              <a:prstGeom prst="rect">
                <a:avLst/>
              </a:prstGeom>
              <a:noFill/>
              <a:ln>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s-ES" sz="750" dirty="0">
                    <a:solidFill>
                      <a:srgbClr val="DC3C00"/>
                    </a:solidFill>
                  </a:rPr>
                  <a:t>7</a:t>
                </a:r>
                <a:endParaRPr lang="en-US" sz="750" dirty="0">
                  <a:solidFill>
                    <a:srgbClr val="DC3C00"/>
                  </a:solidFill>
                </a:endParaRPr>
              </a:p>
            </p:txBody>
          </p:sp>
        </p:grpSp>
        <p:cxnSp>
          <p:nvCxnSpPr>
            <p:cNvPr id="6" name="Elbow Connector 5"/>
            <p:cNvCxnSpPr>
              <a:stCxn id="69" idx="3"/>
              <a:endCxn id="54" idx="1"/>
            </p:cNvCxnSpPr>
            <p:nvPr/>
          </p:nvCxnSpPr>
          <p:spPr>
            <a:xfrm flipV="1">
              <a:off x="9338481" y="6211506"/>
              <a:ext cx="396245" cy="2145"/>
            </a:xfrm>
            <a:prstGeom prst="bentConnector3">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184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“Judge me by my size, do you?”</a:t>
            </a:r>
            <a:endParaRPr lang="es-ES" dirty="0"/>
          </a:p>
        </p:txBody>
      </p:sp>
      <p:grpSp>
        <p:nvGrpSpPr>
          <p:cNvPr id="5" name="Group 4"/>
          <p:cNvGrpSpPr/>
          <p:nvPr/>
        </p:nvGrpSpPr>
        <p:grpSpPr>
          <a:xfrm>
            <a:off x="1" y="1499733"/>
            <a:ext cx="12436474" cy="5789721"/>
            <a:chOff x="1555843" y="1778064"/>
            <a:chExt cx="11205096" cy="521646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843" y="1778064"/>
              <a:ext cx="11205096" cy="5216461"/>
            </a:xfrm>
            <a:prstGeom prst="rect">
              <a:avLst/>
            </a:prstGeom>
          </p:spPr>
        </p:pic>
        <p:sp>
          <p:nvSpPr>
            <p:cNvPr id="6" name="Rectangle 5"/>
            <p:cNvSpPr/>
            <p:nvPr/>
          </p:nvSpPr>
          <p:spPr>
            <a:xfrm>
              <a:off x="8494226" y="1930087"/>
              <a:ext cx="4087923" cy="2079769"/>
            </a:xfrm>
            <a:prstGeom prst="rect">
              <a:avLst/>
            </a:prstGeom>
            <a:solidFill>
              <a:schemeClr val="bg1">
                <a:lumMod val="75000"/>
                <a:alpha val="50000"/>
              </a:schemeClr>
            </a:solidFill>
          </p:spPr>
          <p:txBody>
            <a:bodyPr wrap="square">
              <a:spAutoFit/>
            </a:bodyPr>
            <a:lstStyle/>
            <a:p>
              <a:pPr algn="ctr"/>
              <a:r>
                <a:rPr lang="es-ES" sz="3600" dirty="0" smtClean="0">
                  <a:ln w="19050">
                    <a:noFill/>
                  </a:ln>
                  <a:solidFill>
                    <a:schemeClr val="bg1"/>
                  </a:solidFill>
                  <a:latin typeface="Impact" panose="020B0806030902050204" pitchFamily="34" charset="0"/>
                </a:rPr>
                <a:t>DYSLEXIC</a:t>
              </a:r>
              <a:r>
                <a:rPr lang="es-ES" sz="3600" dirty="0">
                  <a:ln w="19050">
                    <a:noFill/>
                  </a:ln>
                  <a:solidFill>
                    <a:schemeClr val="bg1"/>
                  </a:solidFill>
                  <a:latin typeface="Impact" panose="020B0806030902050204" pitchFamily="34" charset="0"/>
                </a:rPr>
                <a:t>, I AM NOT.</a:t>
              </a:r>
            </a:p>
            <a:p>
              <a:pPr algn="ctr"/>
              <a:endParaRPr lang="es-ES_tradnl" sz="3600" dirty="0">
                <a:ln w="19050">
                  <a:noFill/>
                </a:ln>
                <a:solidFill>
                  <a:schemeClr val="bg1"/>
                </a:solidFill>
                <a:latin typeface="Impact" panose="020B0806030902050204" pitchFamily="34" charset="0"/>
              </a:endParaRPr>
            </a:p>
            <a:p>
              <a:pPr algn="ctr"/>
              <a:r>
                <a:rPr lang="es-ES_tradnl" sz="3600" dirty="0">
                  <a:ln w="19050">
                    <a:noFill/>
                  </a:ln>
                  <a:solidFill>
                    <a:schemeClr val="bg1"/>
                  </a:solidFill>
                  <a:latin typeface="Impact" panose="020B0806030902050204" pitchFamily="34" charset="0"/>
                </a:rPr>
                <a:t>JUST USING PLINQ</a:t>
              </a:r>
            </a:p>
            <a:p>
              <a:pPr algn="ctr"/>
              <a:r>
                <a:rPr lang="es-ES_tradnl" sz="3600" dirty="0">
                  <a:ln w="19050">
                    <a:noFill/>
                  </a:ln>
                  <a:solidFill>
                    <a:schemeClr val="bg1"/>
                  </a:solidFill>
                  <a:latin typeface="Impact" panose="020B0806030902050204" pitchFamily="34" charset="0"/>
                </a:rPr>
                <a:t>WITHOUT ASORDERED</a:t>
              </a:r>
              <a:endParaRPr lang="es-ES" sz="3600" dirty="0">
                <a:ln w="19050">
                  <a:noFill/>
                </a:ln>
                <a:solidFill>
                  <a:schemeClr val="bg1"/>
                </a:solidFill>
                <a:latin typeface="Impact" panose="020B0806030902050204" pitchFamily="34" charset="0"/>
              </a:endParaRPr>
            </a:p>
          </p:txBody>
        </p:sp>
      </p:grpSp>
    </p:spTree>
    <p:extLst>
      <p:ext uri="{BB962C8B-B14F-4D97-AF65-F5344CB8AC3E}">
        <p14:creationId xmlns:p14="http://schemas.microsoft.com/office/powerpoint/2010/main" val="2689058284"/>
      </p:ext>
    </p:extLst>
  </p:cSld>
  <p:clrMapOvr>
    <a:masterClrMapping/>
  </p:clrMapOvr>
  <p:transition>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Parallel </a:t>
            </a:r>
            <a:r>
              <a:rPr lang="en-US" dirty="0"/>
              <a:t>Library </a:t>
            </a:r>
            <a:r>
              <a:rPr lang="en-US" dirty="0" smtClean="0"/>
              <a:t>– Parallel class</a:t>
            </a:r>
            <a:endParaRPr lang="en-US" dirty="0"/>
          </a:p>
        </p:txBody>
      </p:sp>
      <p:sp>
        <p:nvSpPr>
          <p:cNvPr id="5" name="Rectangle 4"/>
          <p:cNvSpPr/>
          <p:nvPr/>
        </p:nvSpPr>
        <p:spPr>
          <a:xfrm>
            <a:off x="1273528" y="1587054"/>
            <a:ext cx="6014642" cy="1077218"/>
          </a:xfrm>
          <a:prstGeom prst="rect">
            <a:avLst/>
          </a:prstGeom>
        </p:spPr>
        <p:txBody>
          <a:bodyPr wrap="square">
            <a:spAutoFit/>
          </a:bodyPr>
          <a:lstStyle/>
          <a:p>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customers = </a:t>
            </a:r>
            <a:r>
              <a:rPr lang="en-US" sz="1600" dirty="0" err="1">
                <a:solidFill>
                  <a:srgbClr val="2B91AF"/>
                </a:solidFill>
                <a:highlight>
                  <a:srgbClr val="FFFFFF"/>
                </a:highlight>
                <a:latin typeface="Consolas" panose="020B0609020204030204" pitchFamily="49" charset="0"/>
              </a:rPr>
              <a:t>Customer</a:t>
            </a:r>
            <a:r>
              <a:rPr lang="en-US" sz="1600" dirty="0" err="1">
                <a:solidFill>
                  <a:srgbClr val="000000"/>
                </a:solidFill>
                <a:highlight>
                  <a:srgbClr val="FFFFFF"/>
                </a:highlight>
                <a:latin typeface="Consolas" panose="020B0609020204030204" pitchFamily="49" charset="0"/>
              </a:rPr>
              <a:t>.GetSampleCustomers</a:t>
            </a:r>
            <a:r>
              <a:rPr lang="en-US" sz="1600" dirty="0">
                <a:solidFill>
                  <a:srgbClr val="000000"/>
                </a:solidFill>
                <a:highlight>
                  <a:srgbClr val="FFFFFF"/>
                </a:highlight>
                <a:latin typeface="Consolas" panose="020B0609020204030204" pitchFamily="49" charset="0"/>
              </a:rPr>
              <a:t>();</a:t>
            </a:r>
          </a:p>
          <a:p>
            <a:r>
              <a:rPr lang="en-US" sz="1600" dirty="0" err="1">
                <a:solidFill>
                  <a:srgbClr val="000000"/>
                </a:solidFill>
                <a:effectLst>
                  <a:glow rad="381000">
                    <a:srgbClr val="FFFF00"/>
                  </a:glow>
                </a:effectLst>
                <a:highlight>
                  <a:srgbClr val="FFFFFF"/>
                </a:highlight>
                <a:latin typeface="Consolas" panose="020B0609020204030204" pitchFamily="49" charset="0"/>
              </a:rPr>
              <a:t>Parallel.ForEach</a:t>
            </a:r>
            <a:r>
              <a:rPr lang="en-US" sz="1600" dirty="0">
                <a:solidFill>
                  <a:srgbClr val="000000"/>
                </a:solidFill>
                <a:highlight>
                  <a:srgbClr val="FFFFFF"/>
                </a:highlight>
                <a:latin typeface="Consolas" panose="020B0609020204030204" pitchFamily="49" charset="0"/>
              </a:rPr>
              <a:t>(customers, c =&gt;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c.IsActive</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c.Balance</a:t>
            </a:r>
            <a:r>
              <a:rPr lang="en-US" sz="1600" dirty="0">
                <a:solidFill>
                  <a:srgbClr val="000000"/>
                </a:solidFill>
                <a:highlight>
                  <a:srgbClr val="FFFFFF"/>
                </a:highlight>
                <a:latin typeface="Consolas" panose="020B0609020204030204" pitchFamily="49" charset="0"/>
              </a:rPr>
              <a:t> = 0;</a:t>
            </a:r>
          </a:p>
          <a:p>
            <a:r>
              <a:rPr lang="en-US" sz="1600" dirty="0">
                <a:solidFill>
                  <a:srgbClr val="000000"/>
                </a:solidFill>
                <a:highlight>
                  <a:srgbClr val="FFFFFF"/>
                </a:highlight>
                <a:latin typeface="Consolas" panose="020B0609020204030204" pitchFamily="49" charset="0"/>
              </a:rPr>
              <a:t>});</a:t>
            </a:r>
          </a:p>
        </p:txBody>
      </p:sp>
      <p:sp>
        <p:nvSpPr>
          <p:cNvPr id="6" name="Rectangle 5"/>
          <p:cNvSpPr/>
          <p:nvPr/>
        </p:nvSpPr>
        <p:spPr bwMode="auto">
          <a:xfrm>
            <a:off x="7903848" y="3802062"/>
            <a:ext cx="3029579" cy="873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PLINQ and Parallel are not </a:t>
            </a:r>
            <a:r>
              <a:rPr lang="en-US" sz="2400" b="1" dirty="0" err="1">
                <a:gradFill>
                  <a:gsLst>
                    <a:gs pos="0">
                      <a:srgbClr val="FFFFFF"/>
                    </a:gs>
                    <a:gs pos="100000">
                      <a:srgbClr val="FFFFFF"/>
                    </a:gs>
                  </a:gsLst>
                  <a:lin ang="5400000" scaled="0"/>
                </a:gradFill>
                <a:latin typeface="+mj-lt"/>
                <a:ea typeface="Segoe UI" pitchFamily="34" charset="0"/>
                <a:cs typeface="Segoe UI" pitchFamily="34" charset="0"/>
              </a:rPr>
              <a:t>Async</a:t>
            </a:r>
            <a:r>
              <a:rPr lang="en-US" sz="2400" b="1" dirty="0">
                <a:gradFill>
                  <a:gsLst>
                    <a:gs pos="0">
                      <a:srgbClr val="FFFFFF"/>
                    </a:gs>
                    <a:gs pos="100000">
                      <a:srgbClr val="FFFFFF"/>
                    </a:gs>
                  </a:gsLst>
                  <a:lin ang="5400000" scaled="0"/>
                </a:gradFill>
                <a:latin typeface="+mj-lt"/>
                <a:ea typeface="Segoe UI" pitchFamily="34" charset="0"/>
                <a:cs typeface="Segoe UI" pitchFamily="34" charset="0"/>
              </a:rPr>
              <a:t>!</a:t>
            </a:r>
          </a:p>
        </p:txBody>
      </p:sp>
      <p:pic>
        <p:nvPicPr>
          <p:cNvPr id="7" name="Picture 2" descr=".NET Parallel Programming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88" y="3268662"/>
            <a:ext cx="5705449"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36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Parallel </a:t>
            </a:r>
            <a:r>
              <a:rPr lang="en-US" dirty="0"/>
              <a:t>Library - Task </a:t>
            </a:r>
            <a:r>
              <a:rPr lang="en-US" dirty="0" smtClean="0"/>
              <a:t>class (1)</a:t>
            </a:r>
            <a:endParaRPr lang="en-US" dirty="0"/>
          </a:p>
        </p:txBody>
      </p:sp>
      <p:sp>
        <p:nvSpPr>
          <p:cNvPr id="3" name="Rectangle 2"/>
          <p:cNvSpPr/>
          <p:nvPr/>
        </p:nvSpPr>
        <p:spPr>
          <a:xfrm>
            <a:off x="1189039" y="2360976"/>
            <a:ext cx="8610598" cy="3539430"/>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//Get local network servers</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servers;</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severs) {</a:t>
            </a:r>
          </a:p>
          <a:p>
            <a:r>
              <a:rPr lang="en-US" sz="1600" dirty="0">
                <a:solidFill>
                  <a:srgbClr val="000000"/>
                </a:solidFill>
                <a:highlight>
                  <a:srgbClr val="FFFFFF"/>
                </a:highlight>
                <a:latin typeface="Consolas" panose="020B0609020204030204" pitchFamily="49" charset="0"/>
              </a:rPr>
              <a:t>    listBox1.Items.AddRange(</a:t>
            </a:r>
            <a:r>
              <a:rPr lang="en-US" sz="1600" dirty="0" err="1">
                <a:solidFill>
                  <a:srgbClr val="000000"/>
                </a:solidFill>
                <a:highlight>
                  <a:srgbClr val="FFFFFF"/>
                </a:highlight>
                <a:latin typeface="Consolas" panose="020B0609020204030204" pitchFamily="49" charset="0"/>
              </a:rPr>
              <a:t>servers.ToArray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//SYNC version</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servers =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(servers);</a:t>
            </a:r>
          </a:p>
          <a:p>
            <a:r>
              <a:rPr lang="es-ES" sz="1600" dirty="0">
                <a:solidFill>
                  <a:srgbClr val="000000"/>
                </a:solidFill>
                <a:highlight>
                  <a:srgbClr val="FFFFFF"/>
                </a:highlight>
                <a:latin typeface="Consolas" panose="020B0609020204030204" pitchFamily="49" charset="0"/>
              </a:rPr>
              <a:t>}</a:t>
            </a:r>
            <a:endParaRPr lang="en-US" sz="1600" dirty="0"/>
          </a:p>
        </p:txBody>
      </p:sp>
      <p:pic>
        <p:nvPicPr>
          <p:cNvPr id="5" name="Picture 4"/>
          <p:cNvPicPr>
            <a:picLocks noChangeAspect="1"/>
          </p:cNvPicPr>
          <p:nvPr/>
        </p:nvPicPr>
        <p:blipFill>
          <a:blip r:embed="rId3"/>
          <a:stretch>
            <a:fillRect/>
          </a:stretch>
        </p:blipFill>
        <p:spPr>
          <a:xfrm>
            <a:off x="8839199" y="1135062"/>
            <a:ext cx="3322638" cy="4862397"/>
          </a:xfrm>
          <a:prstGeom prst="rect">
            <a:avLst/>
          </a:prstGeom>
        </p:spPr>
      </p:pic>
      <p:sp>
        <p:nvSpPr>
          <p:cNvPr id="6" name="Rectangle 5"/>
          <p:cNvSpPr/>
          <p:nvPr/>
        </p:nvSpPr>
        <p:spPr bwMode="auto">
          <a:xfrm>
            <a:off x="8961437" y="2360976"/>
            <a:ext cx="2362200" cy="221886"/>
          </a:xfrm>
          <a:prstGeom prst="rect">
            <a:avLst/>
          </a:prstGeom>
          <a:solidFill>
            <a:srgbClr val="FFFF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1580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Parallel </a:t>
            </a:r>
            <a:r>
              <a:rPr lang="en-US" dirty="0"/>
              <a:t>Library - Task </a:t>
            </a:r>
            <a:r>
              <a:rPr lang="en-US" dirty="0" smtClean="0"/>
              <a:t>class (2)</a:t>
            </a:r>
            <a:endParaRPr lang="en-US" dirty="0"/>
          </a:p>
        </p:txBody>
      </p:sp>
      <p:sp>
        <p:nvSpPr>
          <p:cNvPr id="3" name="Rectangle 2"/>
          <p:cNvSpPr/>
          <p:nvPr/>
        </p:nvSpPr>
        <p:spPr>
          <a:xfrm>
            <a:off x="1189038" y="2360976"/>
            <a:ext cx="10439399" cy="3539430"/>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//Get local network servers</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servers;</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severs) {</a:t>
            </a:r>
          </a:p>
          <a:p>
            <a:r>
              <a:rPr lang="en-US" sz="1600" dirty="0">
                <a:solidFill>
                  <a:srgbClr val="000000"/>
                </a:solidFill>
                <a:highlight>
                  <a:srgbClr val="FFFFFF"/>
                </a:highlight>
                <a:latin typeface="Consolas" panose="020B0609020204030204" pitchFamily="49" charset="0"/>
              </a:rPr>
              <a:t>    listBox1.Items.AddRange(</a:t>
            </a:r>
            <a:r>
              <a:rPr lang="en-US" sz="1600" dirty="0" err="1">
                <a:solidFill>
                  <a:srgbClr val="000000"/>
                </a:solidFill>
                <a:highlight>
                  <a:srgbClr val="FFFFFF"/>
                </a:highlight>
                <a:latin typeface="Consolas" panose="020B0609020204030204" pitchFamily="49" charset="0"/>
              </a:rPr>
              <a:t>servers.ToArray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//ASYNC version</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serversTask</a:t>
            </a:r>
            <a:r>
              <a:rPr lang="en-US" sz="1600" dirty="0">
                <a:solidFill>
                  <a:srgbClr val="000000"/>
                </a:solidFill>
                <a:highlight>
                  <a:srgbClr val="FFFFFF"/>
                </a:highlight>
                <a:latin typeface="Consolas" panose="020B0609020204030204" pitchFamily="49" charset="0"/>
              </a:rPr>
              <a:t> = </a:t>
            </a:r>
            <a:r>
              <a:rPr lang="en-US" sz="1600" dirty="0" err="1">
                <a:solidFill>
                  <a:srgbClr val="78B9CC"/>
                </a:solidFill>
                <a:effectLst>
                  <a:glow rad="381000">
                    <a:srgbClr val="FFFF00"/>
                  </a:glow>
                </a:effectLst>
                <a:highlight>
                  <a:srgbClr val="FFFFFF"/>
                </a:highlight>
                <a:latin typeface="Consolas" panose="020B0609020204030204" pitchFamily="49" charset="0"/>
              </a:rPr>
              <a:t>Task</a:t>
            </a:r>
            <a:r>
              <a:rPr lang="en-US" sz="1600" dirty="0" err="1">
                <a:solidFill>
                  <a:srgbClr val="000000"/>
                </a:solidFill>
                <a:effectLst>
                  <a:glow rad="381000">
                    <a:srgbClr val="FFFF00"/>
                  </a:glow>
                </a:effectLst>
                <a:highlight>
                  <a:srgbClr val="FFFFFF"/>
                </a:highlight>
                <a:latin typeface="Consolas" panose="020B0609020204030204" pitchFamily="49" charset="0"/>
              </a:rPr>
              <a:t>.Factory.StartNew</a:t>
            </a:r>
            <a:r>
              <a:rPr lang="en-US" sz="1600" dirty="0">
                <a:solidFill>
                  <a:srgbClr val="000000"/>
                </a:solidFill>
                <a:highlight>
                  <a:srgbClr val="FFFFFF"/>
                </a:highlight>
                <a:latin typeface="Consolas" panose="020B0609020204030204" pitchFamily="49" charset="0"/>
              </a:rPr>
              <a:t>(() =&gt;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serversTask.</a:t>
            </a:r>
            <a:r>
              <a:rPr lang="en-US" sz="1600" dirty="0" err="1">
                <a:solidFill>
                  <a:srgbClr val="000000"/>
                </a:solidFill>
                <a:effectLst>
                  <a:glow rad="381000">
                    <a:srgbClr val="FFFF00"/>
                  </a:glow>
                </a:effectLst>
                <a:highlight>
                  <a:srgbClr val="FFFFFF"/>
                </a:highlight>
                <a:latin typeface="Consolas" panose="020B0609020204030204" pitchFamily="49" charset="0"/>
              </a:rPr>
              <a:t>ContinueWith</a:t>
            </a:r>
            <a:r>
              <a:rPr lang="en-US" sz="1600" dirty="0">
                <a:solidFill>
                  <a:srgbClr val="000000"/>
                </a:solidFill>
                <a:highlight>
                  <a:srgbClr val="FFFFFF"/>
                </a:highlight>
                <a:latin typeface="Consolas" panose="020B0609020204030204" pitchFamily="49" charset="0"/>
              </a:rPr>
              <a:t>(t =&gt;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serversTask.Result</a:t>
            </a:r>
            <a:r>
              <a:rPr lang="en-U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bwMode="auto">
          <a:xfrm>
            <a:off x="8351837" y="3863991"/>
            <a:ext cx="3029579" cy="533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smtClean="0">
                <a:gradFill>
                  <a:gsLst>
                    <a:gs pos="0">
                      <a:srgbClr val="FFFFFF"/>
                    </a:gs>
                    <a:gs pos="100000">
                      <a:srgbClr val="FFFFFF"/>
                    </a:gs>
                  </a:gsLst>
                  <a:lin ang="5400000" scaled="0"/>
                </a:gradFill>
                <a:latin typeface="+mj-lt"/>
                <a:ea typeface="Segoe UI" pitchFamily="34" charset="0"/>
                <a:cs typeface="Segoe UI" pitchFamily="34" charset="0"/>
              </a:rPr>
              <a:t>Task Continuations</a:t>
            </a:r>
            <a:endParaRPr lang="en-US"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738883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Task Parallel </a:t>
            </a:r>
            <a:r>
              <a:rPr lang="en-US" dirty="0"/>
              <a:t>Library - Task </a:t>
            </a:r>
            <a:r>
              <a:rPr lang="en-US" dirty="0" smtClean="0"/>
              <a:t>class (3)</a:t>
            </a:r>
            <a:endParaRPr lang="en-US" dirty="0"/>
          </a:p>
        </p:txBody>
      </p:sp>
      <p:sp>
        <p:nvSpPr>
          <p:cNvPr id="3" name="Rectangle 2"/>
          <p:cNvSpPr/>
          <p:nvPr/>
        </p:nvSpPr>
        <p:spPr>
          <a:xfrm>
            <a:off x="1189039" y="2360976"/>
            <a:ext cx="10286998" cy="3785652"/>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//Get local network servers</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servers;</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severs) {</a:t>
            </a:r>
          </a:p>
          <a:p>
            <a:r>
              <a:rPr lang="en-US" sz="1600" dirty="0">
                <a:solidFill>
                  <a:srgbClr val="000000"/>
                </a:solidFill>
                <a:highlight>
                  <a:srgbClr val="FFFFFF"/>
                </a:highlight>
                <a:latin typeface="Consolas" panose="020B0609020204030204" pitchFamily="49" charset="0"/>
              </a:rPr>
              <a:t>    listBox1.Items.AddRange(</a:t>
            </a:r>
            <a:r>
              <a:rPr lang="en-US" sz="1600" dirty="0" err="1">
                <a:solidFill>
                  <a:srgbClr val="000000"/>
                </a:solidFill>
                <a:highlight>
                  <a:srgbClr val="FFFFFF"/>
                </a:highlight>
                <a:latin typeface="Consolas" panose="020B0609020204030204" pitchFamily="49" charset="0"/>
              </a:rPr>
              <a:t>servers.ToArray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//ASYNC version + context synchronization</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serversTask</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.Factory.StartNew</a:t>
            </a:r>
            <a:r>
              <a:rPr lang="en-US" sz="1600" dirty="0">
                <a:solidFill>
                  <a:srgbClr val="000000"/>
                </a:solidFill>
                <a:highlight>
                  <a:srgbClr val="FFFFFF"/>
                </a:highlight>
                <a:latin typeface="Consolas" panose="020B0609020204030204" pitchFamily="49" charset="0"/>
              </a:rPr>
              <a:t>(() =&gt;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serversTask.ContinueWith</a:t>
            </a:r>
            <a:r>
              <a:rPr lang="en-US" sz="1600" dirty="0">
                <a:solidFill>
                  <a:srgbClr val="000000"/>
                </a:solidFill>
                <a:highlight>
                  <a:srgbClr val="FFFFFF"/>
                </a:highlight>
                <a:latin typeface="Consolas" panose="020B0609020204030204" pitchFamily="49" charset="0"/>
              </a:rPr>
              <a:t>(t =&gt;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serversTask.Result</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78B9CC"/>
                </a:solidFill>
                <a:effectLst>
                  <a:glow rad="381000">
                    <a:srgbClr val="FFFF00"/>
                  </a:glow>
                </a:effectLst>
                <a:highlight>
                  <a:srgbClr val="FFFFFF"/>
                </a:highlight>
                <a:latin typeface="Consolas" panose="020B0609020204030204" pitchFamily="49" charset="0"/>
              </a:rPr>
              <a:t>TaskScheduler</a:t>
            </a:r>
            <a:r>
              <a:rPr lang="en-US" sz="1600" dirty="0" err="1">
                <a:solidFill>
                  <a:srgbClr val="000000"/>
                </a:solidFill>
                <a:effectLst>
                  <a:glow rad="381000">
                    <a:srgbClr val="FFFF00"/>
                  </a:glow>
                </a:effectLst>
                <a:highlight>
                  <a:srgbClr val="FFFFFF"/>
                </a:highlight>
                <a:latin typeface="Consolas" panose="020B0609020204030204" pitchFamily="49" charset="0"/>
              </a:rPr>
              <a:t>.FromCurrentSynchronizationContext</a:t>
            </a:r>
            <a:r>
              <a:rPr lang="en-U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bwMode="auto">
          <a:xfrm>
            <a:off x="8351837" y="3863991"/>
            <a:ext cx="3029579" cy="533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smtClean="0">
                <a:gradFill>
                  <a:gsLst>
                    <a:gs pos="0">
                      <a:srgbClr val="FFFFFF"/>
                    </a:gs>
                    <a:gs pos="100000">
                      <a:srgbClr val="FFFFFF"/>
                    </a:gs>
                  </a:gsLst>
                  <a:lin ang="5400000" scaled="0"/>
                </a:gradFill>
                <a:latin typeface="+mj-lt"/>
                <a:ea typeface="Segoe UI" pitchFamily="34" charset="0"/>
                <a:cs typeface="Segoe UI" pitchFamily="34" charset="0"/>
              </a:rPr>
              <a:t>Update UI from Task</a:t>
            </a:r>
            <a:endParaRPr lang="en-US"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841405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async</a:t>
            </a:r>
            <a:r>
              <a:rPr lang="en-US" dirty="0" smtClean="0"/>
              <a:t>/await</a:t>
            </a:r>
            <a:endParaRPr lang="en-US" dirty="0"/>
          </a:p>
        </p:txBody>
      </p:sp>
      <p:sp>
        <p:nvSpPr>
          <p:cNvPr id="3" name="Rectangle 2"/>
          <p:cNvSpPr/>
          <p:nvPr/>
        </p:nvSpPr>
        <p:spPr>
          <a:xfrm>
            <a:off x="1189039" y="2360976"/>
            <a:ext cx="8972214" cy="3539430"/>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//Get local network servers</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servers;</a:t>
            </a:r>
          </a:p>
          <a:p>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 severs) {</a:t>
            </a:r>
          </a:p>
          <a:p>
            <a:r>
              <a:rPr lang="en-US" sz="1600" dirty="0">
                <a:solidFill>
                  <a:srgbClr val="000000"/>
                </a:solidFill>
                <a:highlight>
                  <a:srgbClr val="FFFFFF"/>
                </a:highlight>
                <a:latin typeface="Consolas" panose="020B0609020204030204" pitchFamily="49" charset="0"/>
              </a:rPr>
              <a:t>    listBox1.Items.AddRange(</a:t>
            </a:r>
            <a:r>
              <a:rPr lang="en-US" sz="1600" dirty="0" err="1">
                <a:solidFill>
                  <a:srgbClr val="000000"/>
                </a:solidFill>
                <a:highlight>
                  <a:srgbClr val="FFFFFF"/>
                </a:highlight>
                <a:latin typeface="Consolas" panose="020B0609020204030204" pitchFamily="49" charset="0"/>
              </a:rPr>
              <a:t>servers.ToArray</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//ASYNC/AWAIT version</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effectLst>
                  <a:glow rad="381000">
                    <a:srgbClr val="FFFF00"/>
                  </a:glow>
                </a:effectLst>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servers = </a:t>
            </a:r>
            <a:r>
              <a:rPr lang="en-US" sz="1600" dirty="0">
                <a:solidFill>
                  <a:srgbClr val="0000FF"/>
                </a:solidFill>
                <a:effectLst>
                  <a:glow rad="381000">
                    <a:srgbClr val="FFFF00"/>
                  </a:glow>
                </a:effectLst>
                <a:highlight>
                  <a:srgbClr val="FFFFFF"/>
                </a:highlight>
                <a:latin typeface="Consolas" panose="020B0609020204030204" pitchFamily="49" charset="0"/>
              </a:rPr>
              <a:t>await</a:t>
            </a:r>
            <a:r>
              <a:rPr lang="en-US" sz="1600" dirty="0">
                <a:solidFill>
                  <a:srgbClr val="0000F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.Run</a:t>
            </a:r>
            <a:r>
              <a:rPr lang="en-US" sz="1600" dirty="0">
                <a:solidFill>
                  <a:srgbClr val="000000"/>
                </a:solidFill>
                <a:highlight>
                  <a:srgbClr val="FFFFFF"/>
                </a:highlight>
                <a:latin typeface="Consolas" panose="020B0609020204030204" pitchFamily="49" charset="0"/>
              </a:rPr>
              <a:t>(() =&gt;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(servers);</a:t>
            </a:r>
          </a:p>
          <a:p>
            <a:r>
              <a:rPr lang="es-ES" sz="1600" dirty="0">
                <a:solidFill>
                  <a:srgbClr val="000000"/>
                </a:solidFill>
                <a:highlight>
                  <a:srgbClr val="FFFFFF"/>
                </a:highlight>
                <a:latin typeface="Consolas" panose="020B0609020204030204" pitchFamily="49" charset="0"/>
              </a:rPr>
              <a:t>}</a:t>
            </a:r>
            <a:endParaRPr lang="en-US" sz="1600" dirty="0"/>
          </a:p>
        </p:txBody>
      </p:sp>
      <p:sp>
        <p:nvSpPr>
          <p:cNvPr id="5" name="Rectangle 4"/>
          <p:cNvSpPr/>
          <p:nvPr/>
        </p:nvSpPr>
        <p:spPr bwMode="auto">
          <a:xfrm>
            <a:off x="8351837" y="3863991"/>
            <a:ext cx="3029579" cy="533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err="1" smtClean="0">
                <a:gradFill>
                  <a:gsLst>
                    <a:gs pos="0">
                      <a:srgbClr val="FFFFFF"/>
                    </a:gs>
                    <a:gs pos="100000">
                      <a:srgbClr val="FFFFFF"/>
                    </a:gs>
                  </a:gsLst>
                  <a:lin ang="5400000" scaled="0"/>
                </a:gradFill>
                <a:latin typeface="+mj-lt"/>
                <a:ea typeface="Segoe UI" pitchFamily="34" charset="0"/>
                <a:cs typeface="Segoe UI" pitchFamily="34" charset="0"/>
              </a:rPr>
              <a:t>Async</a:t>
            </a:r>
            <a:r>
              <a:rPr lang="en-US" sz="2400" b="1" dirty="0" smtClean="0">
                <a:gradFill>
                  <a:gsLst>
                    <a:gs pos="0">
                      <a:srgbClr val="FFFFFF"/>
                    </a:gs>
                    <a:gs pos="100000">
                      <a:srgbClr val="FFFFFF"/>
                    </a:gs>
                  </a:gsLst>
                  <a:lin ang="5400000" scaled="0"/>
                </a:gradFill>
                <a:latin typeface="+mj-lt"/>
                <a:ea typeface="Segoe UI" pitchFamily="34" charset="0"/>
                <a:cs typeface="Segoe UI" pitchFamily="34" charset="0"/>
              </a:rPr>
              <a:t> MAGIC!</a:t>
            </a:r>
            <a:endParaRPr lang="en-US"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552659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1887200" cy="5816977"/>
          </a:xfrm>
        </p:spPr>
        <p:txBody>
          <a:bodyPr/>
          <a:lstStyle/>
          <a:p>
            <a:endParaRPr lang="en-US" dirty="0" smtClean="0"/>
          </a:p>
          <a:p>
            <a:r>
              <a:rPr lang="en-US" dirty="0" smtClean="0"/>
              <a:t>Highlights</a:t>
            </a:r>
          </a:p>
          <a:p>
            <a:pPr lvl="1"/>
            <a:r>
              <a:rPr lang="en-US" sz="1800" dirty="0"/>
              <a:t>Syntax sugar for invoking and chaining Tasks.</a:t>
            </a:r>
          </a:p>
          <a:p>
            <a:pPr lvl="1"/>
            <a:endParaRPr lang="en-US" dirty="0" smtClean="0"/>
          </a:p>
          <a:p>
            <a:r>
              <a:rPr lang="en-US" dirty="0" smtClean="0"/>
              <a:t>Pros</a:t>
            </a:r>
            <a:endParaRPr lang="en-US" dirty="0"/>
          </a:p>
          <a:p>
            <a:pPr lvl="1"/>
            <a:r>
              <a:rPr lang="en-US" sz="1800" dirty="0"/>
              <a:t>Mega-Easy syntax </a:t>
            </a:r>
          </a:p>
          <a:p>
            <a:pPr lvl="1"/>
            <a:r>
              <a:rPr lang="en-US" sz="1800" dirty="0"/>
              <a:t>Without callbacks</a:t>
            </a:r>
          </a:p>
          <a:p>
            <a:pPr lvl="1"/>
            <a:r>
              <a:rPr lang="en-US" sz="1800" dirty="0"/>
              <a:t>Allows update UI </a:t>
            </a:r>
          </a:p>
          <a:p>
            <a:pPr lvl="1"/>
            <a:endParaRPr lang="es-ES" dirty="0"/>
          </a:p>
          <a:p>
            <a:r>
              <a:rPr lang="en-US" dirty="0" smtClean="0"/>
              <a:t>Cons</a:t>
            </a:r>
            <a:endParaRPr lang="en-US" dirty="0"/>
          </a:p>
          <a:p>
            <a:pPr lvl="1"/>
            <a:r>
              <a:rPr lang="en-US" sz="1800" dirty="0"/>
              <a:t>More overhead than sync methods</a:t>
            </a:r>
          </a:p>
          <a:p>
            <a:pPr lvl="1"/>
            <a:r>
              <a:rPr lang="en-US" sz="1800" dirty="0"/>
              <a:t>Typically</a:t>
            </a:r>
            <a:r>
              <a:rPr lang="es-ES" sz="1800" dirty="0"/>
              <a:t> the </a:t>
            </a:r>
            <a:r>
              <a:rPr lang="en-US" sz="1800" dirty="0"/>
              <a:t>overhead is negligible… this talk is about when it isn’t</a:t>
            </a:r>
          </a:p>
          <a:p>
            <a:pPr lvl="1"/>
            <a:endParaRPr lang="en-US" dirty="0" smtClean="0"/>
          </a:p>
        </p:txBody>
      </p:sp>
      <p:sp>
        <p:nvSpPr>
          <p:cNvPr id="17" name="Title 16"/>
          <p:cNvSpPr>
            <a:spLocks noGrp="1"/>
          </p:cNvSpPr>
          <p:nvPr>
            <p:ph type="title"/>
          </p:nvPr>
        </p:nvSpPr>
        <p:spPr/>
        <p:txBody>
          <a:bodyPr/>
          <a:lstStyle/>
          <a:p>
            <a:r>
              <a:rPr lang="en-US" dirty="0" err="1"/>
              <a:t>a</a:t>
            </a:r>
            <a:r>
              <a:rPr lang="en-US" dirty="0" err="1" smtClean="0"/>
              <a:t>sync</a:t>
            </a:r>
            <a:r>
              <a:rPr lang="en-US" dirty="0" smtClean="0"/>
              <a:t>/await</a:t>
            </a:r>
            <a:endParaRPr lang="en-US" dirty="0"/>
          </a:p>
        </p:txBody>
      </p:sp>
    </p:spTree>
    <p:extLst>
      <p:ext uri="{BB962C8B-B14F-4D97-AF65-F5344CB8AC3E}">
        <p14:creationId xmlns:p14="http://schemas.microsoft.com/office/powerpoint/2010/main" val="3602052711"/>
      </p:ext>
    </p:extLst>
  </p:cSld>
  <p:clrMapOvr>
    <a:masterClrMapping/>
  </p:clrMapOvr>
  <p:transition>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Lluis Franco</a:t>
            </a:r>
            <a:endParaRPr lang="en-US" dirty="0"/>
          </a:p>
          <a:p>
            <a:pPr lvl="0"/>
            <a:r>
              <a:rPr lang="en-US" dirty="0" smtClean="0"/>
              <a:t>C# MVP &amp; Plumber</a:t>
            </a:r>
            <a:endParaRPr lang="en-US" dirty="0"/>
          </a:p>
          <a:p>
            <a:pPr lvl="0"/>
            <a:r>
              <a:rPr lang="en-US" dirty="0" smtClean="0"/>
              <a:t>@</a:t>
            </a:r>
            <a:r>
              <a:rPr lang="en-US" dirty="0" err="1" smtClean="0"/>
              <a:t>lluisfranco</a:t>
            </a:r>
            <a:r>
              <a:rPr lang="en-US" dirty="0" smtClean="0"/>
              <a:t> - </a:t>
            </a:r>
            <a:r>
              <a:rPr lang="es-ES" dirty="0" smtClean="0"/>
              <a:t>hello@lluisfranco.com</a:t>
            </a:r>
            <a:endParaRPr lang="en-US" dirty="0"/>
          </a:p>
        </p:txBody>
      </p:sp>
      <p:sp>
        <p:nvSpPr>
          <p:cNvPr id="3" name="Title 2"/>
          <p:cNvSpPr>
            <a:spLocks noGrp="1"/>
          </p:cNvSpPr>
          <p:nvPr>
            <p:ph type="title"/>
          </p:nvPr>
        </p:nvSpPr>
        <p:spPr/>
        <p:txBody>
          <a:bodyPr/>
          <a:lstStyle/>
          <a:p>
            <a:r>
              <a:rPr lang="es-ES" dirty="0" smtClean="0"/>
              <a:t>//</a:t>
            </a:r>
            <a:r>
              <a:rPr lang="es-ES" dirty="0" err="1" smtClean="0"/>
              <a:t>async</a:t>
            </a:r>
            <a:r>
              <a:rPr lang="es-ES" dirty="0" smtClean="0"/>
              <a:t> </a:t>
            </a:r>
            <a:r>
              <a:rPr lang="es-ES" dirty="0" err="1" smtClean="0"/>
              <a:t>Best</a:t>
            </a:r>
            <a:r>
              <a:rPr lang="es-ES" dirty="0" smtClean="0"/>
              <a:t> </a:t>
            </a:r>
            <a:r>
              <a:rPr lang="es-ES" dirty="0" err="1" smtClean="0"/>
              <a:t>Practices</a:t>
            </a:r>
            <a:endParaRPr lang="es-ES"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async</a:t>
            </a:r>
            <a:r>
              <a:rPr lang="en-US" dirty="0" smtClean="0"/>
              <a:t>/await REAL</a:t>
            </a:r>
            <a:endParaRPr lang="en-US" dirty="0"/>
          </a:p>
        </p:txBody>
      </p:sp>
      <p:sp>
        <p:nvSpPr>
          <p:cNvPr id="3" name="Rectangle 2"/>
          <p:cNvSpPr/>
          <p:nvPr/>
        </p:nvSpPr>
        <p:spPr>
          <a:xfrm>
            <a:off x="1189038" y="2360974"/>
            <a:ext cx="10058399" cy="4031873"/>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effectLst>
                  <a:glow rad="381000">
                    <a:srgbClr val="FFFF00"/>
                  </a:glow>
                </a:effectLst>
                <a:highlight>
                  <a:srgbClr val="FFFFFF"/>
                </a:highlight>
                <a:latin typeface="Consolas" panose="020B0609020204030204" pitchFamily="49" charset="0"/>
              </a:rPr>
              <a:t>async</a:t>
            </a:r>
            <a:r>
              <a:rPr lang="en-US" sz="1600" dirty="0">
                <a:solidFill>
                  <a:srgbClr val="0000FF"/>
                </a:solidFill>
                <a:effectLst>
                  <a:glow rad="381000">
                    <a:srgbClr val="FFFF00"/>
                  </a:glow>
                </a:effectLst>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0000FF"/>
                </a:solidFill>
                <a:highlight>
                  <a:srgbClr val="FFFFFF"/>
                </a:highlight>
                <a:latin typeface="Consolas" panose="020B0609020204030204" pitchFamily="49" charset="0"/>
              </a:rPr>
              <a:t>string</a:t>
            </a:r>
            <a:r>
              <a:rPr lang="en-US" sz="1600" dirty="0">
                <a:solidFill>
                  <a:srgbClr val="000000"/>
                </a:solidFill>
                <a:highlight>
                  <a:srgbClr val="FFFFFF"/>
                </a:highlight>
                <a:latin typeface="Consolas" panose="020B0609020204030204" pitchFamily="49" charset="0"/>
              </a:rPr>
              <a:t>&gt;&gt; </a:t>
            </a:r>
            <a:r>
              <a:rPr lang="en-US" sz="1600" dirty="0" err="1">
                <a:solidFill>
                  <a:srgbClr val="000000"/>
                </a:solidFill>
                <a:highlight>
                  <a:srgbClr val="FFFFFF"/>
                </a:highlight>
                <a:latin typeface="Consolas" panose="020B0609020204030204" pitchFamily="49" charset="0"/>
              </a:rPr>
              <a:t>GetNetworkSQLServerInstances</a:t>
            </a:r>
            <a:r>
              <a:rPr lang="en-US" sz="1600" u="heavy" dirty="0" err="1">
                <a:solidFill>
                  <a:srgbClr val="000000"/>
                </a:solidFill>
                <a:highlight>
                  <a:srgbClr val="FFFFFF"/>
                </a:highlight>
                <a:uFill>
                  <a:solidFill>
                    <a:srgbClr val="C00000"/>
                  </a:solidFill>
                </a:uFill>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//Get local network servers using </a:t>
            </a:r>
            <a:r>
              <a:rPr lang="en-US" sz="1600" dirty="0" err="1">
                <a:solidFill>
                  <a:srgbClr val="008000"/>
                </a:solidFill>
                <a:highlight>
                  <a:srgbClr val="FFFFFF"/>
                </a:highlight>
                <a:latin typeface="Consolas" panose="020B0609020204030204" pitchFamily="49" charset="0"/>
              </a:rPr>
              <a:t>async</a:t>
            </a:r>
            <a:r>
              <a:rPr lang="en-US" sz="1600" dirty="0">
                <a:solidFill>
                  <a:srgbClr val="008000"/>
                </a:solidFill>
                <a:highlight>
                  <a:srgbClr val="FFFFFF"/>
                </a:highlight>
                <a:latin typeface="Consolas" panose="020B0609020204030204" pitchFamily="49" charset="0"/>
              </a:rPr>
              <a:t> APIs</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servers;</a:t>
            </a: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//ASYNC/AWAIT version 1 (previous)</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effectLst>
                  <a:glow rad="381000">
                    <a:srgbClr val="FFFF00"/>
                  </a:glow>
                </a:effectLst>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servers = </a:t>
            </a:r>
            <a:r>
              <a:rPr lang="en-US" sz="1600" dirty="0">
                <a:solidFill>
                  <a:srgbClr val="0000FF"/>
                </a:solidFill>
                <a:effectLst>
                  <a:glow rad="381000">
                    <a:srgbClr val="FFFF00"/>
                  </a:glow>
                </a:effectLst>
                <a:highlight>
                  <a:srgbClr val="FFFFFF"/>
                </a:highlight>
                <a:latin typeface="Consolas" panose="020B0609020204030204" pitchFamily="49" charset="0"/>
              </a:rPr>
              <a:t>await</a:t>
            </a:r>
            <a:r>
              <a:rPr lang="en-US" sz="1600" dirty="0">
                <a:solidFill>
                  <a:srgbClr val="0000F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.Run</a:t>
            </a:r>
            <a:r>
              <a:rPr lang="en-US" sz="1600" dirty="0">
                <a:solidFill>
                  <a:srgbClr val="000000"/>
                </a:solidFill>
                <a:highlight>
                  <a:srgbClr val="FFFFFF"/>
                </a:highlight>
                <a:latin typeface="Consolas" panose="020B0609020204030204" pitchFamily="49" charset="0"/>
              </a:rPr>
              <a:t>(() =&gt; </a:t>
            </a:r>
            <a:r>
              <a:rPr lang="en-US" sz="1600" dirty="0" err="1">
                <a:solidFill>
                  <a:srgbClr val="000000"/>
                </a:solidFill>
                <a:highlight>
                  <a:srgbClr val="FFFFFF"/>
                </a:highlight>
                <a:latin typeface="Consolas" panose="020B0609020204030204" pitchFamily="49" charset="0"/>
              </a:rPr>
              <a:t>GetNetworkSQLServerInstances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(servers);</a:t>
            </a:r>
          </a:p>
          <a:p>
            <a:r>
              <a:rPr lang="es-ES" sz="1600" dirty="0">
                <a:solidFill>
                  <a:srgbClr val="000000"/>
                </a:solidFill>
                <a:highlight>
                  <a:srgbClr val="FFFFFF"/>
                </a:highlight>
                <a:latin typeface="Consolas" panose="020B0609020204030204" pitchFamily="49" charset="0"/>
              </a:rPr>
              <a:t>}</a:t>
            </a:r>
            <a:endParaRPr lang="en-US" sz="1600" dirty="0"/>
          </a:p>
          <a:p>
            <a:endParaRPr lang="es-ES" sz="1600" dirty="0">
              <a:solidFill>
                <a:srgbClr val="000000"/>
              </a:solidFill>
              <a:highlight>
                <a:srgbClr val="FFFFFF"/>
              </a:highlight>
              <a:latin typeface="Consolas" panose="020B0609020204030204" pitchFamily="49" charset="0"/>
            </a:endParaRPr>
          </a:p>
          <a:p>
            <a:r>
              <a:rPr lang="en-US" sz="1600" dirty="0">
                <a:solidFill>
                  <a:srgbClr val="008000"/>
                </a:solidFill>
                <a:highlight>
                  <a:srgbClr val="FFFFFF"/>
                </a:highlight>
                <a:latin typeface="Consolas" panose="020B0609020204030204" pitchFamily="49" charset="0"/>
              </a:rPr>
              <a:t>//ASYNC/AWAIT version 2 (REAL </a:t>
            </a:r>
            <a:r>
              <a:rPr lang="en-US" sz="1600" dirty="0" err="1">
                <a:solidFill>
                  <a:srgbClr val="008000"/>
                </a:solidFill>
                <a:highlight>
                  <a:srgbClr val="FFFFFF"/>
                </a:highlight>
                <a:latin typeface="Consolas" panose="020B0609020204030204" pitchFamily="49" charset="0"/>
              </a:rPr>
              <a:t>async</a:t>
            </a:r>
            <a:r>
              <a:rPr lang="en-US" sz="1600" dirty="0">
                <a:solidFill>
                  <a:srgbClr val="008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effectLst>
                  <a:glow rad="381000">
                    <a:srgbClr val="FFFF00"/>
                  </a:glow>
                </a:effectLst>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servers = </a:t>
            </a:r>
            <a:r>
              <a:rPr lang="en-US" sz="1600" dirty="0">
                <a:solidFill>
                  <a:srgbClr val="0000FF"/>
                </a:solidFill>
                <a:effectLst>
                  <a:glow rad="381000">
                    <a:srgbClr val="FFFF00"/>
                  </a:glow>
                </a:effectLst>
                <a:highlight>
                  <a:srgbClr val="FFFFFF"/>
                </a:highlight>
                <a:latin typeface="Consolas" panose="020B0609020204030204" pitchFamily="49" charset="0"/>
              </a:rPr>
              <a:t>await</a:t>
            </a:r>
            <a:r>
              <a:rPr lang="en-US" sz="1600" dirty="0">
                <a:solidFill>
                  <a:srgbClr val="0000FF"/>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GetNetworkSQLServerInstances</a:t>
            </a:r>
            <a:r>
              <a:rPr lang="en-US" sz="1600" u="heavy" dirty="0" err="1">
                <a:solidFill>
                  <a:srgbClr val="000000"/>
                </a:solidFill>
                <a:highlight>
                  <a:srgbClr val="FFFFFF"/>
                </a:highlight>
                <a:uFill>
                  <a:solidFill>
                    <a:srgbClr val="C00000"/>
                  </a:solidFill>
                </a:uFill>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(servers);</a:t>
            </a:r>
          </a:p>
          <a:p>
            <a:r>
              <a:rPr lang="es-ES" sz="1600" dirty="0">
                <a:solidFill>
                  <a:srgbClr val="000000"/>
                </a:solidFill>
                <a:highlight>
                  <a:srgbClr val="FFFFFF"/>
                </a:highlight>
                <a:latin typeface="Consolas" panose="020B0609020204030204" pitchFamily="49" charset="0"/>
              </a:rPr>
              <a:t>}</a:t>
            </a:r>
            <a:endParaRPr lang="en-US" sz="1600" dirty="0"/>
          </a:p>
        </p:txBody>
      </p:sp>
    </p:spTree>
    <p:extLst>
      <p:ext uri="{BB962C8B-B14F-4D97-AF65-F5344CB8AC3E}">
        <p14:creationId xmlns:p14="http://schemas.microsoft.com/office/powerpoint/2010/main" val="152178885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1887200" cy="5213735"/>
          </a:xfrm>
        </p:spPr>
        <p:txBody>
          <a:bodyPr/>
          <a:lstStyle/>
          <a:p>
            <a:endParaRPr lang="en-US" dirty="0" smtClean="0"/>
          </a:p>
          <a:p>
            <a:endParaRPr lang="en-US" dirty="0"/>
          </a:p>
          <a:p>
            <a:r>
              <a:rPr lang="en-US" dirty="0" err="1" smtClean="0"/>
              <a:t>async</a:t>
            </a:r>
            <a:endParaRPr lang="en-US" dirty="0" smtClean="0"/>
          </a:p>
          <a:p>
            <a:pPr marL="257141" lvl="1" indent="-257141" defTabSz="516662">
              <a:buClr>
                <a:srgbClr val="FF0000"/>
              </a:buClr>
              <a:buSzPct val="95000"/>
              <a:buFont typeface="Wingdings" panose="05000000000000000000" pitchFamily="2" charset="2"/>
              <a:buChar char=""/>
            </a:pPr>
            <a:r>
              <a:rPr lang="en-US" sz="2000" dirty="0" smtClean="0"/>
              <a:t>FALSE	‘This method is asynchronous’</a:t>
            </a:r>
          </a:p>
          <a:p>
            <a:pPr marL="257141" lvl="1" indent="-257141" defTabSz="516662">
              <a:buClr>
                <a:srgbClr val="00B050"/>
              </a:buClr>
              <a:buSzPct val="95000"/>
              <a:buFont typeface="Wingdings" panose="05000000000000000000" pitchFamily="2" charset="2"/>
              <a:buChar char=""/>
            </a:pPr>
            <a:r>
              <a:rPr lang="en-US" sz="2000" dirty="0" smtClean="0"/>
              <a:t>TRUE	‘In this method we will call asynchronous methods’</a:t>
            </a:r>
          </a:p>
          <a:p>
            <a:pPr lvl="1"/>
            <a:endParaRPr lang="en-US" dirty="0" smtClean="0"/>
          </a:p>
          <a:p>
            <a:r>
              <a:rPr lang="en-US" dirty="0" smtClean="0"/>
              <a:t>await</a:t>
            </a:r>
            <a:endParaRPr lang="en-US" dirty="0"/>
          </a:p>
          <a:p>
            <a:pPr marL="257141" lvl="1" indent="-257141" defTabSz="516662">
              <a:buClr>
                <a:srgbClr val="FF0000"/>
              </a:buClr>
              <a:buSzPct val="95000"/>
              <a:buFont typeface="Wingdings" panose="05000000000000000000" pitchFamily="2" charset="2"/>
              <a:buChar char=""/>
            </a:pPr>
            <a:r>
              <a:rPr lang="en-US" sz="2000" dirty="0" smtClean="0"/>
              <a:t>FALSE	‘Call this asynchronous method and wait until the method ends’</a:t>
            </a:r>
            <a:endParaRPr lang="en-US" sz="2000" dirty="0"/>
          </a:p>
          <a:p>
            <a:pPr marL="257141" lvl="1" indent="-257141" defTabSz="516662">
              <a:buClr>
                <a:srgbClr val="00B050"/>
              </a:buClr>
              <a:buSzPct val="95000"/>
              <a:buFont typeface="Wingdings" panose="05000000000000000000" pitchFamily="2" charset="2"/>
              <a:buChar char=""/>
            </a:pPr>
            <a:r>
              <a:rPr lang="en-US" sz="2000" dirty="0" smtClean="0"/>
              <a:t>TRUE	‘Call </a:t>
            </a:r>
            <a:r>
              <a:rPr lang="en-US" sz="2000" dirty="0"/>
              <a:t>this </a:t>
            </a:r>
            <a:r>
              <a:rPr lang="en-US" sz="2000" dirty="0" smtClean="0"/>
              <a:t>method and return control immediately to the caller, when the method ends, continue the execution from that point’</a:t>
            </a:r>
            <a:endParaRPr lang="en-US" sz="2000" dirty="0"/>
          </a:p>
          <a:p>
            <a:pPr lvl="1"/>
            <a:endParaRPr lang="es-ES" dirty="0"/>
          </a:p>
        </p:txBody>
      </p:sp>
      <p:sp>
        <p:nvSpPr>
          <p:cNvPr id="17" name="Title 16"/>
          <p:cNvSpPr>
            <a:spLocks noGrp="1"/>
          </p:cNvSpPr>
          <p:nvPr>
            <p:ph type="title"/>
          </p:nvPr>
        </p:nvSpPr>
        <p:spPr/>
        <p:txBody>
          <a:bodyPr/>
          <a:lstStyle/>
          <a:p>
            <a:r>
              <a:rPr lang="en-US" dirty="0" err="1"/>
              <a:t>a</a:t>
            </a:r>
            <a:r>
              <a:rPr lang="en-US" dirty="0" err="1" smtClean="0"/>
              <a:t>sync</a:t>
            </a:r>
            <a:r>
              <a:rPr lang="en-US" dirty="0" smtClean="0"/>
              <a:t>/await</a:t>
            </a:r>
            <a:endParaRPr lang="en-US" dirty="0"/>
          </a:p>
        </p:txBody>
      </p:sp>
      <p:grpSp>
        <p:nvGrpSpPr>
          <p:cNvPr id="3" name="Group 2"/>
          <p:cNvGrpSpPr/>
          <p:nvPr/>
        </p:nvGrpSpPr>
        <p:grpSpPr>
          <a:xfrm>
            <a:off x="1" y="1135062"/>
            <a:ext cx="12436474" cy="1416962"/>
            <a:chOff x="274638" y="1668462"/>
            <a:chExt cx="11201399" cy="1416962"/>
          </a:xfrm>
        </p:grpSpPr>
        <p:sp>
          <p:nvSpPr>
            <p:cNvPr id="2" name="Rectangle 1"/>
            <p:cNvSpPr/>
            <p:nvPr/>
          </p:nvSpPr>
          <p:spPr bwMode="auto">
            <a:xfrm>
              <a:off x="274638" y="1668462"/>
              <a:ext cx="11201399" cy="1416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1036637" y="1716623"/>
              <a:ext cx="8281257" cy="1323439"/>
            </a:xfrm>
            <a:prstGeom prst="rect">
              <a:avLst/>
            </a:prstGeom>
            <a:solidFill>
              <a:schemeClr val="bg1"/>
            </a:solidFill>
          </p:spPr>
          <p:txBody>
            <a:bodyPr wrap="square">
              <a:spAutoFit/>
            </a:bodyPr>
            <a:lstStyle/>
            <a:p>
              <a:r>
                <a:rPr lang="en-US" sz="1600" dirty="0">
                  <a:solidFill>
                    <a:srgbClr val="008000"/>
                  </a:solidFill>
                  <a:highlight>
                    <a:srgbClr val="FFFFFF"/>
                  </a:highlight>
                  <a:latin typeface="Consolas" panose="020B0609020204030204" pitchFamily="49" charset="0"/>
                </a:rPr>
                <a:t>//ASYNC/AWAIT version</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effectLst>
                    <a:glow rad="381000">
                      <a:srgbClr val="FFFF00"/>
                    </a:glow>
                  </a:effectLst>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n-US" sz="1600" dirty="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servers = </a:t>
              </a:r>
              <a:r>
                <a:rPr lang="en-US" sz="1600" dirty="0">
                  <a:solidFill>
                    <a:srgbClr val="0000FF"/>
                  </a:solidFill>
                  <a:effectLst>
                    <a:glow rad="381000">
                      <a:srgbClr val="FFFF00"/>
                    </a:glow>
                  </a:effectLst>
                  <a:highlight>
                    <a:srgbClr val="FFFFFF"/>
                  </a:highlight>
                  <a:latin typeface="Consolas" panose="020B0609020204030204" pitchFamily="49" charset="0"/>
                </a:rPr>
                <a:t>await</a:t>
              </a:r>
              <a:r>
                <a:rPr lang="en-US" sz="1600" dirty="0">
                  <a:solidFill>
                    <a:srgbClr val="0000FF"/>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GetNetworkSQLServerInstancesAsync</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updateServersList</a:t>
              </a:r>
              <a:r>
                <a:rPr lang="en-US" sz="1600" dirty="0">
                  <a:solidFill>
                    <a:srgbClr val="000000"/>
                  </a:solidFill>
                  <a:highlight>
                    <a:srgbClr val="FFFFFF"/>
                  </a:highlight>
                  <a:latin typeface="Consolas" panose="020B0609020204030204" pitchFamily="49" charset="0"/>
                </a:rPr>
                <a:t>(servers);</a:t>
              </a:r>
            </a:p>
            <a:p>
              <a:r>
                <a:rPr lang="es-ES" sz="1600" dirty="0">
                  <a:solidFill>
                    <a:srgbClr val="000000"/>
                  </a:solidFill>
                  <a:highlight>
                    <a:srgbClr val="FFFFFF"/>
                  </a:highlight>
                  <a:latin typeface="Consolas" panose="020B0609020204030204" pitchFamily="49" charset="0"/>
                </a:rPr>
                <a:t>}</a:t>
              </a:r>
              <a:endParaRPr lang="en-US" sz="1600" dirty="0"/>
            </a:p>
          </p:txBody>
        </p:sp>
      </p:grpSp>
    </p:spTree>
    <p:extLst>
      <p:ext uri="{BB962C8B-B14F-4D97-AF65-F5344CB8AC3E}">
        <p14:creationId xmlns:p14="http://schemas.microsoft.com/office/powerpoint/2010/main" val="3046465368"/>
      </p:ext>
    </p:extLst>
  </p:cSld>
  <p:clrMapOvr>
    <a:masterClrMapping/>
  </p:clrMapOvr>
  <p:transition>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0" indent="0">
              <a:buNone/>
            </a:pPr>
            <a:r>
              <a:rPr lang="en-US" dirty="0" smtClean="0">
                <a:latin typeface="+mj-lt"/>
              </a:rPr>
              <a:t>We all “know” sync methods are “cheap”</a:t>
            </a:r>
          </a:p>
          <a:p>
            <a:pPr marL="342900" lvl="1" indent="0">
              <a:buNone/>
            </a:pPr>
            <a:r>
              <a:rPr lang="en-US" dirty="0">
                <a:latin typeface="+mj-lt"/>
              </a:rPr>
              <a:t>Years of optimizations around sync methods</a:t>
            </a:r>
          </a:p>
          <a:p>
            <a:pPr marL="342900" lvl="1" indent="0">
              <a:buNone/>
            </a:pPr>
            <a:r>
              <a:rPr lang="en-US" dirty="0">
                <a:latin typeface="+mj-lt"/>
              </a:rPr>
              <a:t>Enables refactoring at will</a:t>
            </a: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a:latin typeface="+mj-lt"/>
            </a:endParaRPr>
          </a:p>
          <a:p>
            <a:pPr marL="0" indent="0">
              <a:buNone/>
            </a:pPr>
            <a:endParaRPr lang="en-US" dirty="0" smtClean="0">
              <a:latin typeface="+mj-lt"/>
            </a:endParaRPr>
          </a:p>
          <a:p>
            <a:pPr marL="0" indent="0">
              <a:buNone/>
            </a:pPr>
            <a:endParaRPr lang="en-US" dirty="0">
              <a:latin typeface="+mj-lt"/>
            </a:endParaRPr>
          </a:p>
        </p:txBody>
      </p:sp>
      <p:sp>
        <p:nvSpPr>
          <p:cNvPr id="2" name="Title 1"/>
          <p:cNvSpPr>
            <a:spLocks noGrp="1"/>
          </p:cNvSpPr>
          <p:nvPr>
            <p:ph type="title"/>
          </p:nvPr>
        </p:nvSpPr>
        <p:spPr/>
        <p:txBody>
          <a:bodyPr/>
          <a:lstStyle/>
          <a:p>
            <a:r>
              <a:rPr lang="en-US" dirty="0" smtClean="0"/>
              <a:t>Mental Model (sync)</a:t>
            </a:r>
            <a:endParaRPr lang="en-US" dirty="0"/>
          </a:p>
        </p:txBody>
      </p:sp>
      <p:sp>
        <p:nvSpPr>
          <p:cNvPr id="9" name="TextBox 8"/>
          <p:cNvSpPr txBox="1"/>
          <p:nvPr/>
        </p:nvSpPr>
        <p:spPr>
          <a:xfrm>
            <a:off x="2326935" y="3040062"/>
            <a:ext cx="6836729" cy="73866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public static void</a:t>
            </a:r>
            <a:r>
              <a:rPr lang="en-US" sz="1400" dirty="0">
                <a:latin typeface="Consolas" pitchFamily="49" charset="0"/>
                <a:cs typeface="Consolas" pitchFamily="49" charset="0"/>
              </a:rPr>
              <a:t>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solidFill>
                  <a:srgbClr val="2B91AF"/>
                </a:solidFill>
                <a:latin typeface="Consolas"/>
              </a:rPr>
              <a:t>Console</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p>
        </p:txBody>
      </p:sp>
      <p:sp>
        <p:nvSpPr>
          <p:cNvPr id="10" name="TextBox 9"/>
          <p:cNvSpPr txBox="1"/>
          <p:nvPr/>
        </p:nvSpPr>
        <p:spPr>
          <a:xfrm>
            <a:off x="2326935" y="3977816"/>
            <a:ext cx="6836729" cy="160043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.method public </a:t>
            </a:r>
            <a:r>
              <a:rPr lang="en-US" sz="1400" dirty="0" err="1">
                <a:solidFill>
                  <a:srgbClr val="0000FF"/>
                </a:solidFill>
                <a:latin typeface="Consolas"/>
              </a:rPr>
              <a:t>hidebysig</a:t>
            </a:r>
            <a:r>
              <a:rPr lang="en-US" sz="1400" dirty="0">
                <a:solidFill>
                  <a:srgbClr val="0000FF"/>
                </a:solidFill>
                <a:latin typeface="Consolas"/>
              </a:rPr>
              <a:t> static void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r>
              <a:rPr lang="en-US" sz="1400" dirty="0" err="1">
                <a:solidFill>
                  <a:srgbClr val="0000FF"/>
                </a:solidFill>
                <a:latin typeface="Consolas"/>
              </a:rPr>
              <a:t>cil</a:t>
            </a:r>
            <a:r>
              <a:rPr lang="en-US" sz="1400" dirty="0">
                <a:solidFill>
                  <a:srgbClr val="0000FF"/>
                </a:solidFill>
                <a:latin typeface="Consolas"/>
              </a:rPr>
              <a:t> managed</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a:solidFill>
                  <a:srgbClr val="0000FF"/>
                </a:solidFill>
                <a:latin typeface="Consolas"/>
              </a:rPr>
              <a:t>.</a:t>
            </a:r>
            <a:r>
              <a:rPr lang="en-US" sz="1400" dirty="0" err="1">
                <a:solidFill>
                  <a:srgbClr val="0000FF"/>
                </a:solidFill>
                <a:latin typeface="Consolas"/>
              </a:rPr>
              <a:t>maxstack</a:t>
            </a:r>
            <a:r>
              <a:rPr lang="en-US" sz="1400" dirty="0">
                <a:solidFill>
                  <a:srgbClr val="0000FF"/>
                </a:solidFill>
                <a:latin typeface="Consolas"/>
              </a:rPr>
              <a:t> </a:t>
            </a:r>
            <a:r>
              <a:rPr lang="en-US" sz="1400" dirty="0">
                <a:solidFill>
                  <a:srgbClr val="A31515"/>
                </a:solidFill>
                <a:latin typeface="Consolas"/>
              </a:rPr>
              <a:t>8</a:t>
            </a:r>
          </a:p>
          <a:p>
            <a:r>
              <a:rPr lang="en-US" sz="1400" dirty="0">
                <a:latin typeface="Consolas" pitchFamily="49" charset="0"/>
                <a:cs typeface="Consolas" pitchFamily="49" charset="0"/>
              </a:rPr>
              <a:t>    L_0000: </a:t>
            </a:r>
            <a:r>
              <a:rPr lang="en-US" sz="1400" dirty="0" err="1">
                <a:solidFill>
                  <a:srgbClr val="0000FF"/>
                </a:solidFill>
                <a:latin typeface="Consolas"/>
              </a:rPr>
              <a:t>ldstr</a:t>
            </a:r>
            <a:r>
              <a:rPr lang="en-US" sz="1400" dirty="0">
                <a:solidFill>
                  <a:srgbClr val="0000FF"/>
                </a:solidFill>
                <a:latin typeface="Consolas"/>
              </a:rPr>
              <a:t> </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p>
          <a:p>
            <a:r>
              <a:rPr lang="en-US" sz="1400" dirty="0">
                <a:latin typeface="Consolas" pitchFamily="49" charset="0"/>
                <a:cs typeface="Consolas" pitchFamily="49" charset="0"/>
              </a:rPr>
              <a:t>    L_0005: </a:t>
            </a:r>
            <a:r>
              <a:rPr lang="en-US" sz="1400" dirty="0">
                <a:solidFill>
                  <a:srgbClr val="0000FF"/>
                </a:solidFill>
                <a:latin typeface="Consolas"/>
              </a:rPr>
              <a:t>call void </a:t>
            </a:r>
            <a:r>
              <a:rPr lang="en-US" sz="1400" dirty="0">
                <a:latin typeface="Consolas" pitchFamily="49" charset="0"/>
                <a:cs typeface="Consolas" pitchFamily="49" charset="0"/>
              </a:rPr>
              <a:t>[</a:t>
            </a:r>
            <a:r>
              <a:rPr lang="en-US" sz="1400" dirty="0" err="1">
                <a:latin typeface="Consolas" pitchFamily="49" charset="0"/>
                <a:cs typeface="Consolas" pitchFamily="49" charset="0"/>
              </a:rPr>
              <a:t>mscorlib</a:t>
            </a:r>
            <a:r>
              <a:rPr lang="en-US" sz="1400" dirty="0">
                <a:latin typeface="Consolas" pitchFamily="49" charset="0"/>
                <a:cs typeface="Consolas" pitchFamily="49" charset="0"/>
              </a:rPr>
              <a:t>]</a:t>
            </a:r>
            <a:r>
              <a:rPr lang="en-US" sz="1400" dirty="0" err="1">
                <a:latin typeface="Consolas" pitchFamily="49" charset="0"/>
                <a:cs typeface="Consolas" pitchFamily="49" charset="0"/>
              </a:rPr>
              <a:t>System.</a:t>
            </a:r>
            <a:r>
              <a:rPr lang="en-US" sz="1400" dirty="0" err="1">
                <a:solidFill>
                  <a:srgbClr val="2B91AF"/>
                </a:solidFill>
                <a:latin typeface="Consolas"/>
              </a:rPr>
              <a:t>Console</a:t>
            </a:r>
            <a:r>
              <a:rPr lang="en-US" sz="1400" dirty="0">
                <a:latin typeface="Consolas" pitchFamily="49" charset="0"/>
                <a:cs typeface="Consolas" pitchFamily="49" charset="0"/>
              </a:rPr>
              <a:t>::</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0000FF"/>
                </a:solidFill>
                <a:latin typeface="Consolas"/>
              </a:rPr>
              <a:t>string</a:t>
            </a:r>
            <a:r>
              <a:rPr lang="en-US" sz="1400" dirty="0">
                <a:latin typeface="Consolas" pitchFamily="49" charset="0"/>
                <a:cs typeface="Consolas" pitchFamily="49" charset="0"/>
              </a:rPr>
              <a:t>)</a:t>
            </a:r>
          </a:p>
          <a:p>
            <a:r>
              <a:rPr lang="en-US" sz="1400" dirty="0">
                <a:latin typeface="Consolas" pitchFamily="49" charset="0"/>
                <a:cs typeface="Consolas" pitchFamily="49" charset="0"/>
              </a:rPr>
              <a:t>    L_000a: </a:t>
            </a:r>
            <a:r>
              <a:rPr lang="en-US" sz="1400" dirty="0">
                <a:solidFill>
                  <a:srgbClr val="0000FF"/>
                </a:solidFill>
                <a:latin typeface="Consolas"/>
              </a:rPr>
              <a:t>ret</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348406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0" indent="0">
              <a:buNone/>
            </a:pPr>
            <a:r>
              <a:rPr lang="en-US" dirty="0">
                <a:latin typeface="+mj-lt"/>
              </a:rPr>
              <a:t>Not so for asynchronous methods</a:t>
            </a:r>
          </a:p>
          <a:p>
            <a:pPr marL="15841" lvl="1" indent="0">
              <a:buNone/>
            </a:pPr>
            <a:endParaRPr lang="en-US" dirty="0" smtClean="0">
              <a:latin typeface="+mj-lt"/>
            </a:endParaRPr>
          </a:p>
          <a:p>
            <a:pPr marL="0" indent="0">
              <a:buNone/>
            </a:pPr>
            <a:endParaRPr lang="en-US" dirty="0">
              <a:latin typeface="+mj-lt"/>
            </a:endParaRP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smtClean="0">
              <a:latin typeface="+mj-lt"/>
            </a:endParaRPr>
          </a:p>
        </p:txBody>
      </p:sp>
      <p:sp>
        <p:nvSpPr>
          <p:cNvPr id="2" name="Title 1"/>
          <p:cNvSpPr>
            <a:spLocks noGrp="1"/>
          </p:cNvSpPr>
          <p:nvPr>
            <p:ph type="title"/>
          </p:nvPr>
        </p:nvSpPr>
        <p:spPr/>
        <p:txBody>
          <a:bodyPr/>
          <a:lstStyle/>
          <a:p>
            <a:r>
              <a:rPr lang="en-US" dirty="0" smtClean="0"/>
              <a:t>Mental Model (</a:t>
            </a:r>
            <a:r>
              <a:rPr lang="en-US" dirty="0" err="1" smtClean="0"/>
              <a:t>async</a:t>
            </a:r>
            <a:r>
              <a:rPr lang="en-US" dirty="0" smtClean="0"/>
              <a:t>)</a:t>
            </a:r>
            <a:endParaRPr lang="en-US" dirty="0"/>
          </a:p>
        </p:txBody>
      </p:sp>
      <p:sp>
        <p:nvSpPr>
          <p:cNvPr id="4" name="TextBox 3"/>
          <p:cNvSpPr txBox="1"/>
          <p:nvPr/>
        </p:nvSpPr>
        <p:spPr>
          <a:xfrm>
            <a:off x="2326934" y="1897062"/>
            <a:ext cx="8412928" cy="73866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public static </a:t>
            </a:r>
            <a:r>
              <a:rPr lang="en-US" sz="1400" b="1" dirty="0" err="1">
                <a:solidFill>
                  <a:srgbClr val="0000FF"/>
                </a:solidFill>
                <a:latin typeface="Consolas"/>
              </a:rPr>
              <a:t>async</a:t>
            </a:r>
            <a:r>
              <a:rPr lang="en-US" sz="1400" b="1" dirty="0">
                <a:solidFill>
                  <a:srgbClr val="0000FF"/>
                </a:solidFill>
                <a:latin typeface="Consolas"/>
              </a:rPr>
              <a:t> </a:t>
            </a:r>
            <a:r>
              <a:rPr lang="en-US" sz="1400" b="1" dirty="0">
                <a:solidFill>
                  <a:srgbClr val="2B91AF"/>
                </a:solidFill>
                <a:latin typeface="Consolas"/>
              </a:rPr>
              <a:t>Task</a:t>
            </a:r>
            <a:r>
              <a:rPr lang="en-US" sz="1400" dirty="0">
                <a:solidFill>
                  <a:srgbClr val="2B91AF"/>
                </a:solidFill>
                <a:latin typeface="Consolas"/>
              </a:rPr>
              <a:t>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solidFill>
                  <a:srgbClr val="2B91AF"/>
                </a:solidFill>
                <a:latin typeface="Consolas"/>
              </a:rPr>
              <a:t>Console</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p>
        </p:txBody>
      </p:sp>
      <p:sp>
        <p:nvSpPr>
          <p:cNvPr id="5" name="TextBox 4"/>
          <p:cNvSpPr txBox="1"/>
          <p:nvPr/>
        </p:nvSpPr>
        <p:spPr>
          <a:xfrm>
            <a:off x="2326934" y="3081902"/>
            <a:ext cx="8412928" cy="343319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00" dirty="0">
                <a:solidFill>
                  <a:srgbClr val="0000FF"/>
                </a:solidFill>
                <a:latin typeface="Consolas"/>
              </a:rPr>
              <a:t>.method public </a:t>
            </a:r>
            <a:r>
              <a:rPr lang="en-US" sz="1000" dirty="0" err="1">
                <a:solidFill>
                  <a:srgbClr val="0000FF"/>
                </a:solidFill>
                <a:latin typeface="Consolas"/>
              </a:rPr>
              <a:t>hidebysig</a:t>
            </a:r>
            <a:r>
              <a:rPr lang="en-US" sz="1000" dirty="0">
                <a:solidFill>
                  <a:srgbClr val="0000FF"/>
                </a:solidFill>
                <a:latin typeface="Consolas"/>
              </a:rPr>
              <a:t> static class </a:t>
            </a:r>
            <a:r>
              <a:rPr lang="en-US" sz="1000" dirty="0">
                <a:latin typeface="Consolas" pitchFamily="49" charset="0"/>
                <a:cs typeface="Consolas" pitchFamily="49" charset="0"/>
              </a:rPr>
              <a:t>[</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System.Threading.Tasks.</a:t>
            </a:r>
            <a:r>
              <a:rPr lang="en-US" sz="1000" dirty="0" err="1">
                <a:solidFill>
                  <a:srgbClr val="2B91AF"/>
                </a:solidFill>
                <a:latin typeface="Consolas"/>
              </a:rPr>
              <a:t>Task</a:t>
            </a:r>
            <a:r>
              <a:rPr lang="en-US" sz="1000" dirty="0">
                <a:latin typeface="Consolas" pitchFamily="49" charset="0"/>
                <a:cs typeface="Consolas" pitchFamily="49" charset="0"/>
              </a:rPr>
              <a:t> </a:t>
            </a:r>
            <a:r>
              <a:rPr lang="en-US" sz="1000" dirty="0" err="1">
                <a:latin typeface="Consolas" pitchFamily="49" charset="0"/>
                <a:cs typeface="Consolas" pitchFamily="49" charset="0"/>
              </a:rPr>
              <a:t>SimpleBody</a:t>
            </a:r>
            <a:r>
              <a:rPr lang="en-US" sz="1000" dirty="0">
                <a:latin typeface="Consolas" pitchFamily="49" charset="0"/>
                <a:cs typeface="Consolas" pitchFamily="49" charset="0"/>
              </a:rPr>
              <a:t>() </a:t>
            </a:r>
            <a:r>
              <a:rPr lang="en-US" sz="1000" dirty="0" err="1">
                <a:solidFill>
                  <a:srgbClr val="0000FF"/>
                </a:solidFill>
                <a:latin typeface="Consolas"/>
              </a:rPr>
              <a:t>cil</a:t>
            </a:r>
            <a:r>
              <a:rPr lang="en-US" sz="1000" dirty="0">
                <a:solidFill>
                  <a:srgbClr val="0000FF"/>
                </a:solidFill>
                <a:latin typeface="Consolas"/>
              </a:rPr>
              <a:t> managed</a:t>
            </a:r>
          </a:p>
          <a:p>
            <a:r>
              <a:rPr lang="en-US" sz="1000" dirty="0">
                <a:latin typeface="Consolas" pitchFamily="49" charset="0"/>
                <a:cs typeface="Consolas" pitchFamily="49" charset="0"/>
              </a:rPr>
              <a:t>{</a:t>
            </a:r>
          </a:p>
          <a:p>
            <a:r>
              <a:rPr lang="en-US" sz="1000" dirty="0">
                <a:latin typeface="Consolas" pitchFamily="49" charset="0"/>
                <a:cs typeface="Consolas" pitchFamily="49" charset="0"/>
              </a:rPr>
              <a:t>  </a:t>
            </a:r>
            <a:r>
              <a:rPr lang="en-US" sz="1000" dirty="0">
                <a:solidFill>
                  <a:srgbClr val="0000FF"/>
                </a:solidFill>
                <a:latin typeface="Consolas"/>
              </a:rPr>
              <a:t>.custom instance void </a:t>
            </a:r>
            <a:r>
              <a:rPr lang="en-US" sz="1000" dirty="0">
                <a:latin typeface="Consolas" pitchFamily="49" charset="0"/>
                <a:cs typeface="Consolas" pitchFamily="49" charset="0"/>
              </a:rPr>
              <a:t>[</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System.Diagnostics.</a:t>
            </a:r>
            <a:r>
              <a:rPr lang="en-US" sz="1000" dirty="0" err="1">
                <a:solidFill>
                  <a:srgbClr val="2B91AF"/>
                </a:solidFill>
                <a:latin typeface="Consolas"/>
              </a:rPr>
              <a:t>DebuggerStepThroughAttribute</a:t>
            </a:r>
            <a:r>
              <a:rPr lang="en-US" sz="1000" dirty="0">
                <a:latin typeface="Consolas" pitchFamily="49" charset="0"/>
                <a:cs typeface="Consolas" pitchFamily="49" charset="0"/>
              </a:rPr>
              <a:t>::.</a:t>
            </a:r>
            <a:r>
              <a:rPr lang="en-US" sz="1000" dirty="0" err="1">
                <a:latin typeface="Consolas" pitchFamily="49" charset="0"/>
                <a:cs typeface="Consolas" pitchFamily="49" charset="0"/>
              </a:rPr>
              <a:t>ctor</a:t>
            </a:r>
            <a:r>
              <a:rPr lang="en-US" sz="1000" dirty="0">
                <a:latin typeface="Consolas" pitchFamily="49" charset="0"/>
                <a:cs typeface="Consolas" pitchFamily="49" charset="0"/>
              </a:rPr>
              <a:t>() = ( 01 00 00 00 ) </a:t>
            </a:r>
          </a:p>
          <a:p>
            <a:r>
              <a:rPr lang="en-US" sz="1000" dirty="0">
                <a:latin typeface="Consolas" pitchFamily="49" charset="0"/>
                <a:cs typeface="Consolas" pitchFamily="49" charset="0"/>
              </a:rPr>
              <a:t>  </a:t>
            </a:r>
            <a:r>
              <a:rPr lang="en-US" sz="1000" dirty="0">
                <a:solidFill>
                  <a:srgbClr val="008000"/>
                </a:solidFill>
                <a:latin typeface="Consolas"/>
              </a:rPr>
              <a:t>// Code size       32 (0x20)</a:t>
            </a:r>
          </a:p>
          <a:p>
            <a:r>
              <a:rPr lang="en-US" sz="1000" dirty="0">
                <a:latin typeface="Consolas" pitchFamily="49" charset="0"/>
                <a:cs typeface="Consolas" pitchFamily="49" charset="0"/>
              </a:rPr>
              <a:t>  </a:t>
            </a:r>
            <a:r>
              <a:rPr lang="en-US" sz="1000" dirty="0">
                <a:solidFill>
                  <a:srgbClr val="0000FF"/>
                </a:solidFill>
                <a:latin typeface="Consolas"/>
              </a:rPr>
              <a:t>.</a:t>
            </a:r>
            <a:r>
              <a:rPr lang="en-US" sz="1000" dirty="0" err="1">
                <a:solidFill>
                  <a:srgbClr val="0000FF"/>
                </a:solidFill>
                <a:latin typeface="Consolas"/>
              </a:rPr>
              <a:t>maxstack</a:t>
            </a:r>
            <a:r>
              <a:rPr lang="en-US" sz="1000" dirty="0">
                <a:solidFill>
                  <a:srgbClr val="0000FF"/>
                </a:solidFill>
                <a:latin typeface="Consolas"/>
              </a:rPr>
              <a:t>  </a:t>
            </a:r>
            <a:r>
              <a:rPr lang="en-US" sz="1000" dirty="0">
                <a:solidFill>
                  <a:srgbClr val="A31515"/>
                </a:solidFill>
                <a:latin typeface="Consolas"/>
              </a:rPr>
              <a:t>2</a:t>
            </a:r>
          </a:p>
          <a:p>
            <a:r>
              <a:rPr lang="en-US" sz="1000" dirty="0">
                <a:latin typeface="Consolas" pitchFamily="49" charset="0"/>
                <a:cs typeface="Consolas" pitchFamily="49" charset="0"/>
              </a:rPr>
              <a:t>  </a:t>
            </a:r>
            <a:r>
              <a:rPr lang="en-US" sz="1000" dirty="0">
                <a:solidFill>
                  <a:srgbClr val="0000FF"/>
                </a:solidFill>
                <a:latin typeface="Consolas"/>
              </a:rPr>
              <a:t>.locals </a:t>
            </a:r>
            <a:r>
              <a:rPr lang="en-US" sz="1000" dirty="0" err="1">
                <a:solidFill>
                  <a:srgbClr val="0000FF"/>
                </a:solidFill>
                <a:latin typeface="Consolas"/>
              </a:rPr>
              <a:t>init</a:t>
            </a:r>
            <a:r>
              <a:rPr lang="en-US" sz="1000" dirty="0">
                <a:solidFill>
                  <a:srgbClr val="0000FF"/>
                </a:solidFill>
                <a:latin typeface="Consolas"/>
              </a:rPr>
              <a:t> </a:t>
            </a:r>
            <a:r>
              <a:rPr lang="en-US" sz="1000" dirty="0">
                <a:latin typeface="Consolas" pitchFamily="49" charset="0"/>
                <a:cs typeface="Consolas" pitchFamily="49" charset="0"/>
              </a:rPr>
              <a:t>([0]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IL_0000:  </a:t>
            </a:r>
            <a:r>
              <a:rPr lang="en-US" sz="1000" dirty="0" err="1">
                <a:solidFill>
                  <a:srgbClr val="0000FF"/>
                </a:solidFill>
                <a:latin typeface="Consolas"/>
              </a:rPr>
              <a:t>ldloca.s</a:t>
            </a:r>
            <a:r>
              <a:rPr lang="en-US" sz="1000" dirty="0">
                <a:solidFill>
                  <a:srgbClr val="0000FF"/>
                </a:solidFill>
                <a:latin typeface="Consolas"/>
              </a:rPr>
              <a:t>  </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IL_0002: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p>
          <a:p>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::Create()</a:t>
            </a:r>
          </a:p>
          <a:p>
            <a:r>
              <a:rPr lang="en-US" sz="1000" dirty="0">
                <a:latin typeface="Consolas" pitchFamily="49" charset="0"/>
                <a:cs typeface="Consolas" pitchFamily="49" charset="0"/>
              </a:rPr>
              <a:t>  IL_0007:  </a:t>
            </a:r>
            <a:r>
              <a:rPr lang="en-US" sz="1000" dirty="0" err="1">
                <a:solidFill>
                  <a:srgbClr val="0000FF"/>
                </a:solidFill>
                <a:latin typeface="Consolas"/>
              </a:rPr>
              <a:t>stfld</a:t>
            </a:r>
            <a:r>
              <a:rPr lang="en-US" sz="1000" dirty="0">
                <a:solidFill>
                  <a:srgbClr val="0000FF"/>
                </a:solidFill>
                <a:latin typeface="Consolas"/>
              </a:rPr>
              <a:t>  </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::'&lt;&gt;</a:t>
            </a:r>
            <a:r>
              <a:rPr lang="en-US" sz="1000" dirty="0" err="1">
                <a:latin typeface="Consolas" pitchFamily="49" charset="0"/>
                <a:cs typeface="Consolas" pitchFamily="49" charset="0"/>
              </a:rPr>
              <a:t>t__builder</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IL_000c:  </a:t>
            </a:r>
            <a:r>
              <a:rPr lang="en-US" sz="1000" dirty="0" err="1">
                <a:solidFill>
                  <a:srgbClr val="0000FF"/>
                </a:solidFill>
                <a:latin typeface="Consolas"/>
              </a:rPr>
              <a:t>ldloca.s</a:t>
            </a:r>
            <a:r>
              <a:rPr lang="en-US" sz="1000" dirty="0">
                <a:solidFill>
                  <a:srgbClr val="0000FF"/>
                </a:solidFill>
                <a:latin typeface="Consolas"/>
              </a:rPr>
              <a:t> </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IL_000e: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a:solidFill>
                  <a:srgbClr val="0000FF"/>
                </a:solidFill>
                <a:latin typeface="Consolas"/>
              </a:rPr>
              <a:t>instance</a:t>
            </a:r>
            <a:r>
              <a:rPr lang="en-US" sz="1000" dirty="0">
                <a:latin typeface="Consolas" pitchFamily="49" charset="0"/>
                <a:cs typeface="Consolas" pitchFamily="49" charset="0"/>
              </a:rPr>
              <a:t> </a:t>
            </a:r>
            <a:r>
              <a:rPr lang="en-US" sz="1000" dirty="0">
                <a:solidFill>
                  <a:srgbClr val="0000FF"/>
                </a:solidFill>
                <a:latin typeface="Consolas"/>
              </a:rPr>
              <a:t>void</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a:t>
            </a:r>
            <a:r>
              <a:rPr lang="en-US" sz="1000" dirty="0" err="1">
                <a:latin typeface="Consolas" pitchFamily="49" charset="0"/>
                <a:cs typeface="Consolas" pitchFamily="49" charset="0"/>
              </a:rPr>
              <a:t>MoveNext</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IL_0013:  </a:t>
            </a:r>
            <a:r>
              <a:rPr lang="en-US" sz="1000" dirty="0" err="1">
                <a:solidFill>
                  <a:srgbClr val="0000FF"/>
                </a:solidFill>
                <a:latin typeface="Consolas"/>
              </a:rPr>
              <a:t>ldloca.s</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IL_0015:  </a:t>
            </a:r>
            <a:r>
              <a:rPr lang="en-US" sz="1000" dirty="0" err="1">
                <a:solidFill>
                  <a:srgbClr val="0000FF"/>
                </a:solidFill>
                <a:latin typeface="Consolas"/>
              </a:rPr>
              <a:t>ldflda</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::'&lt;&gt;</a:t>
            </a:r>
            <a:r>
              <a:rPr lang="en-US" sz="1000" dirty="0" err="1">
                <a:latin typeface="Consolas" pitchFamily="49" charset="0"/>
                <a:cs typeface="Consolas" pitchFamily="49" charset="0"/>
              </a:rPr>
              <a:t>t__builder</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IL_001a: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a:solidFill>
                  <a:srgbClr val="0000FF"/>
                </a:solidFill>
                <a:latin typeface="Consolas"/>
              </a:rPr>
              <a:t>instance class</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System.Threading.Tasks.</a:t>
            </a:r>
            <a:r>
              <a:rPr lang="en-US" sz="1000" dirty="0" err="1">
                <a:solidFill>
                  <a:srgbClr val="2B91AF"/>
                </a:solidFill>
                <a:latin typeface="Consolas"/>
              </a:rPr>
              <a:t>Task</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a:t>
            </a:r>
            <a:r>
              <a:rPr lang="en-US" sz="1000" dirty="0" err="1">
                <a:latin typeface="Consolas" pitchFamily="49" charset="0"/>
                <a:cs typeface="Consolas" pitchFamily="49" charset="0"/>
              </a:rPr>
              <a:t>get_Task</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IL_001f:  </a:t>
            </a:r>
            <a:r>
              <a:rPr lang="en-US" sz="1000" dirty="0">
                <a:solidFill>
                  <a:srgbClr val="0000FF"/>
                </a:solidFill>
                <a:latin typeface="Consolas"/>
              </a:rPr>
              <a:t>ret</a:t>
            </a:r>
          </a:p>
          <a:p>
            <a:r>
              <a:rPr lang="en-US" sz="1000" dirty="0">
                <a:latin typeface="Consolas" pitchFamily="49" charset="0"/>
                <a:cs typeface="Consolas" pitchFamily="49" charset="0"/>
              </a:rPr>
              <a:t>}</a:t>
            </a:r>
          </a:p>
        </p:txBody>
      </p:sp>
      <p:sp>
        <p:nvSpPr>
          <p:cNvPr id="9" name="Rectangle 8"/>
          <p:cNvSpPr/>
          <p:nvPr/>
        </p:nvSpPr>
        <p:spPr bwMode="auto">
          <a:xfrm>
            <a:off x="6827837" y="4868863"/>
            <a:ext cx="838200" cy="304799"/>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6" name="TextBox 5"/>
          <p:cNvSpPr txBox="1"/>
          <p:nvPr/>
        </p:nvSpPr>
        <p:spPr>
          <a:xfrm>
            <a:off x="5516593" y="198341"/>
            <a:ext cx="6462682" cy="6499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900" dirty="0">
                <a:solidFill>
                  <a:srgbClr val="0000FF"/>
                </a:solidFill>
                <a:latin typeface="Consolas"/>
              </a:rPr>
              <a:t>.method public </a:t>
            </a:r>
            <a:r>
              <a:rPr lang="en-US" sz="900" dirty="0" err="1">
                <a:solidFill>
                  <a:srgbClr val="0000FF"/>
                </a:solidFill>
                <a:latin typeface="Consolas"/>
              </a:rPr>
              <a:t>hidebysig</a:t>
            </a:r>
            <a:r>
              <a:rPr lang="en-US" sz="900" dirty="0">
                <a:solidFill>
                  <a:srgbClr val="0000FF"/>
                </a:solidFill>
                <a:latin typeface="Consolas"/>
              </a:rPr>
              <a:t> instance void</a:t>
            </a:r>
            <a:r>
              <a:rPr lang="en-US" sz="900" dirty="0">
                <a:latin typeface="Consolas" pitchFamily="49" charset="0"/>
                <a:cs typeface="Consolas" pitchFamily="49" charset="0"/>
              </a:rPr>
              <a:t> </a:t>
            </a:r>
            <a:r>
              <a:rPr lang="en-US" sz="900" dirty="0" err="1">
                <a:latin typeface="Consolas" pitchFamily="49" charset="0"/>
                <a:cs typeface="Consolas" pitchFamily="49" charset="0"/>
              </a:rPr>
              <a:t>MoveNext</a:t>
            </a:r>
            <a:r>
              <a:rPr lang="en-US" sz="900" dirty="0">
                <a:latin typeface="Consolas" pitchFamily="49" charset="0"/>
                <a:cs typeface="Consolas" pitchFamily="49" charset="0"/>
              </a:rPr>
              <a:t>() </a:t>
            </a:r>
            <a:r>
              <a:rPr lang="en-US" sz="900" dirty="0" err="1">
                <a:solidFill>
                  <a:srgbClr val="0000FF"/>
                </a:solidFill>
                <a:latin typeface="Consolas"/>
              </a:rPr>
              <a:t>cil</a:t>
            </a:r>
            <a:r>
              <a:rPr lang="en-US" sz="900" dirty="0">
                <a:solidFill>
                  <a:srgbClr val="0000FF"/>
                </a:solidFill>
                <a:latin typeface="Consolas"/>
              </a:rPr>
              <a:t> managed</a:t>
            </a:r>
          </a:p>
          <a:p>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8000"/>
                </a:solidFill>
                <a:latin typeface="Consolas"/>
              </a:rPr>
              <a:t>// Code size       66 (0x42)</a:t>
            </a:r>
          </a:p>
          <a:p>
            <a:r>
              <a:rPr lang="en-US" sz="900" dirty="0">
                <a:latin typeface="Consolas" pitchFamily="49" charset="0"/>
                <a:cs typeface="Consolas" pitchFamily="49" charset="0"/>
              </a:rPr>
              <a:t>  </a:t>
            </a:r>
            <a:r>
              <a:rPr lang="en-US" sz="900" dirty="0">
                <a:solidFill>
                  <a:srgbClr val="0000FF"/>
                </a:solidFill>
                <a:latin typeface="Consolas"/>
              </a:rPr>
              <a:t>.</a:t>
            </a:r>
            <a:r>
              <a:rPr lang="en-US" sz="900" dirty="0" err="1">
                <a:solidFill>
                  <a:srgbClr val="0000FF"/>
                </a:solidFill>
                <a:latin typeface="Consolas"/>
              </a:rPr>
              <a:t>maxstack</a:t>
            </a:r>
            <a:r>
              <a:rPr lang="en-US" sz="900" dirty="0">
                <a:latin typeface="Consolas" pitchFamily="49" charset="0"/>
                <a:cs typeface="Consolas" pitchFamily="49" charset="0"/>
              </a:rPr>
              <a:t>  2</a:t>
            </a:r>
          </a:p>
          <a:p>
            <a:r>
              <a:rPr lang="en-US" sz="900" dirty="0">
                <a:latin typeface="Consolas" pitchFamily="49" charset="0"/>
                <a:cs typeface="Consolas" pitchFamily="49" charset="0"/>
              </a:rPr>
              <a:t>  </a:t>
            </a:r>
            <a:r>
              <a:rPr lang="en-US" sz="900" dirty="0">
                <a:solidFill>
                  <a:srgbClr val="0000FF"/>
                </a:solidFill>
                <a:latin typeface="Consolas"/>
              </a:rPr>
              <a:t>.locals </a:t>
            </a:r>
            <a:r>
              <a:rPr lang="en-US" sz="900" dirty="0" err="1">
                <a:solidFill>
                  <a:srgbClr val="0000FF"/>
                </a:solidFill>
                <a:latin typeface="Consolas"/>
              </a:rPr>
              <a:t>init</a:t>
            </a:r>
            <a:r>
              <a:rPr lang="en-US" sz="900" dirty="0">
                <a:solidFill>
                  <a:srgbClr val="0000FF"/>
                </a:solidFill>
                <a:latin typeface="Consolas"/>
              </a:rPr>
              <a:t> </a:t>
            </a:r>
            <a:r>
              <a:rPr lang="en-US" sz="900" dirty="0">
                <a:latin typeface="Consolas" pitchFamily="49" charset="0"/>
                <a:cs typeface="Consolas" pitchFamily="49" charset="0"/>
              </a:rPr>
              <a:t>([0] </a:t>
            </a:r>
            <a:r>
              <a:rPr lang="en-US" sz="900" dirty="0" err="1">
                <a:solidFill>
                  <a:srgbClr val="0000FF"/>
                </a:solidFill>
                <a:latin typeface="Consolas"/>
              </a:rPr>
              <a:t>bool</a:t>
            </a:r>
            <a:r>
              <a:rPr lang="en-US" sz="900" dirty="0">
                <a:latin typeface="Consolas" pitchFamily="49" charset="0"/>
                <a:cs typeface="Consolas" pitchFamily="49" charset="0"/>
              </a:rPr>
              <a:t> '&lt;&gt;t__</a:t>
            </a:r>
            <a:r>
              <a:rPr lang="en-US" sz="900" dirty="0" err="1">
                <a:latin typeface="Consolas" pitchFamily="49" charset="0"/>
                <a:cs typeface="Consolas" pitchFamily="49" charset="0"/>
              </a:rPr>
              <a:t>doFinallyBodies</a:t>
            </a:r>
            <a:r>
              <a:rPr lang="en-US" sz="900" dirty="0">
                <a:latin typeface="Consolas" pitchFamily="49" charset="0"/>
                <a:cs typeface="Consolas" pitchFamily="49" charset="0"/>
              </a:rPr>
              <a:t>', [1] class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 '&lt;&gt;</a:t>
            </a:r>
            <a:r>
              <a:rPr lang="en-US" sz="900" dirty="0" err="1">
                <a:latin typeface="Consolas" pitchFamily="49" charset="0"/>
                <a:cs typeface="Consolas" pitchFamily="49" charset="0"/>
              </a:rPr>
              <a:t>t__ex</a:t>
            </a:r>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00FF"/>
                </a:solidFill>
                <a:latin typeface="Consolas"/>
              </a:rPr>
              <a:t>.try</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IL_0000:  </a:t>
            </a:r>
            <a:r>
              <a:rPr lang="en-US" sz="900" dirty="0">
                <a:solidFill>
                  <a:srgbClr val="0000FF"/>
                </a:solidFill>
                <a:latin typeface="Consolas"/>
              </a:rPr>
              <a:t>ldc.i4.1</a:t>
            </a:r>
          </a:p>
          <a:p>
            <a:r>
              <a:rPr lang="en-US" sz="900" dirty="0">
                <a:latin typeface="Consolas" pitchFamily="49" charset="0"/>
                <a:cs typeface="Consolas" pitchFamily="49" charset="0"/>
              </a:rPr>
              <a:t>    IL_0001:  </a:t>
            </a:r>
            <a:r>
              <a:rPr lang="en-US" sz="900" dirty="0">
                <a:solidFill>
                  <a:srgbClr val="0000FF"/>
                </a:solidFill>
                <a:latin typeface="Consolas"/>
              </a:rPr>
              <a:t>stloc.0</a:t>
            </a:r>
          </a:p>
          <a:p>
            <a:r>
              <a:rPr lang="en-US" sz="900" dirty="0">
                <a:latin typeface="Consolas" pitchFamily="49" charset="0"/>
                <a:cs typeface="Consolas" pitchFamily="49" charset="0"/>
              </a:rPr>
              <a:t>    IL_0002:  </a:t>
            </a:r>
            <a:r>
              <a:rPr lang="en-US" sz="900" dirty="0">
                <a:solidFill>
                  <a:srgbClr val="0000FF"/>
                </a:solidFill>
                <a:latin typeface="Consolas"/>
              </a:rPr>
              <a:t>ldarg.0</a:t>
            </a:r>
          </a:p>
          <a:p>
            <a:r>
              <a:rPr lang="en-US" sz="900" dirty="0">
                <a:latin typeface="Consolas" pitchFamily="49" charset="0"/>
                <a:cs typeface="Consolas" pitchFamily="49" charset="0"/>
              </a:rPr>
              <a:t>    IL_0003:  </a:t>
            </a:r>
            <a:r>
              <a:rPr lang="en-US" sz="900" dirty="0" err="1">
                <a:solidFill>
                  <a:srgbClr val="0000FF"/>
                </a:solidFill>
                <a:latin typeface="Consolas"/>
              </a:rPr>
              <a:t>ldfld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IL_0008:  </a:t>
            </a:r>
            <a:r>
              <a:rPr lang="en-US" sz="900" dirty="0">
                <a:solidFill>
                  <a:srgbClr val="0000FF"/>
                </a:solidFill>
                <a:latin typeface="Consolas"/>
              </a:rPr>
              <a:t>ldc.i4.m1</a:t>
            </a:r>
          </a:p>
          <a:p>
            <a:r>
              <a:rPr lang="en-US" sz="900" dirty="0">
                <a:latin typeface="Consolas" pitchFamily="49" charset="0"/>
                <a:cs typeface="Consolas" pitchFamily="49" charset="0"/>
              </a:rPr>
              <a:t>    IL_0009:  </a:t>
            </a:r>
            <a:r>
              <a:rPr lang="en-US" sz="900" dirty="0" err="1">
                <a:solidFill>
                  <a:srgbClr val="0000FF"/>
                </a:solidFill>
                <a:latin typeface="Consolas"/>
              </a:rPr>
              <a:t>bne.un.s</a:t>
            </a:r>
            <a:r>
              <a:rPr lang="en-US" sz="900" dirty="0">
                <a:latin typeface="Consolas" pitchFamily="49" charset="0"/>
                <a:cs typeface="Consolas" pitchFamily="49" charset="0"/>
              </a:rPr>
              <a:t>   IL_000d</a:t>
            </a:r>
          </a:p>
          <a:p>
            <a:r>
              <a:rPr lang="en-US" sz="900" dirty="0">
                <a:latin typeface="Consolas" pitchFamily="49" charset="0"/>
                <a:cs typeface="Consolas" pitchFamily="49" charset="0"/>
              </a:rPr>
              <a:t>    IL_000b:  </a:t>
            </a:r>
            <a:r>
              <a:rPr lang="en-US" sz="900" dirty="0" err="1">
                <a:solidFill>
                  <a:srgbClr val="0000FF"/>
                </a:solidFill>
                <a:latin typeface="Consolas"/>
              </a:rPr>
              <a:t>leave.s</a:t>
            </a:r>
            <a:r>
              <a:rPr lang="en-US" sz="900" dirty="0">
                <a:latin typeface="Consolas" pitchFamily="49" charset="0"/>
                <a:cs typeface="Consolas" pitchFamily="49" charset="0"/>
              </a:rPr>
              <a:t>    IL_0041</a:t>
            </a:r>
          </a:p>
          <a:p>
            <a:r>
              <a:rPr lang="en-US" sz="900" dirty="0">
                <a:latin typeface="Consolas" pitchFamily="49" charset="0"/>
                <a:cs typeface="Consolas" pitchFamily="49" charset="0"/>
              </a:rPr>
              <a:t>    IL_000d:  </a:t>
            </a:r>
            <a:r>
              <a:rPr lang="en-US" sz="900" dirty="0" err="1">
                <a:solidFill>
                  <a:srgbClr val="0000FF"/>
                </a:solidFill>
                <a:latin typeface="Consolas"/>
              </a:rPr>
              <a:t>ldstr</a:t>
            </a:r>
            <a:r>
              <a:rPr lang="en-US" sz="900" dirty="0">
                <a:latin typeface="Consolas" pitchFamily="49" charset="0"/>
                <a:cs typeface="Consolas" pitchFamily="49" charset="0"/>
              </a:rPr>
              <a:t>      </a:t>
            </a:r>
            <a:r>
              <a:rPr lang="en-US" sz="900" dirty="0">
                <a:solidFill>
                  <a:srgbClr val="A31515"/>
                </a:solidFill>
                <a:latin typeface="Consolas"/>
              </a:rPr>
              <a:t>"Hello, </a:t>
            </a:r>
            <a:r>
              <a:rPr lang="en-US" sz="900" dirty="0" err="1">
                <a:solidFill>
                  <a:srgbClr val="A31515"/>
                </a:solidFill>
                <a:latin typeface="Consolas"/>
              </a:rPr>
              <a:t>Async</a:t>
            </a:r>
            <a:r>
              <a:rPr lang="en-US" sz="900" dirty="0">
                <a:solidFill>
                  <a:srgbClr val="A31515"/>
                </a:solidFill>
                <a:latin typeface="Consolas"/>
              </a:rPr>
              <a:t> World!"</a:t>
            </a:r>
          </a:p>
          <a:p>
            <a:r>
              <a:rPr lang="en-US" sz="900" dirty="0">
                <a:latin typeface="Consolas" pitchFamily="49" charset="0"/>
                <a:cs typeface="Consolas" pitchFamily="49" charset="0"/>
              </a:rPr>
              <a:t>    IL_0012: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Console</a:t>
            </a:r>
            <a:r>
              <a:rPr lang="en-US" sz="900" dirty="0">
                <a:latin typeface="Consolas" pitchFamily="49" charset="0"/>
                <a:cs typeface="Consolas" pitchFamily="49" charset="0"/>
              </a:rPr>
              <a:t>::</a:t>
            </a:r>
            <a:r>
              <a:rPr lang="en-US" sz="900" dirty="0" err="1">
                <a:latin typeface="Consolas" pitchFamily="49" charset="0"/>
                <a:cs typeface="Consolas" pitchFamily="49" charset="0"/>
              </a:rPr>
              <a:t>WriteLine</a:t>
            </a:r>
            <a:r>
              <a:rPr lang="en-US" sz="900" dirty="0">
                <a:latin typeface="Consolas" pitchFamily="49" charset="0"/>
                <a:cs typeface="Consolas" pitchFamily="49" charset="0"/>
              </a:rPr>
              <a:t>(</a:t>
            </a:r>
            <a:r>
              <a:rPr lang="en-US" sz="900" dirty="0">
                <a:solidFill>
                  <a:srgbClr val="0000FF"/>
                </a:solidFill>
                <a:latin typeface="Consolas"/>
              </a:rPr>
              <a:t>string</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IL_0017:  </a:t>
            </a:r>
            <a:r>
              <a:rPr lang="en-US" sz="900" dirty="0" err="1">
                <a:solidFill>
                  <a:srgbClr val="0000FF"/>
                </a:solidFill>
                <a:latin typeface="Consolas"/>
              </a:rPr>
              <a:t>leave.s</a:t>
            </a:r>
            <a:r>
              <a:rPr lang="en-US" sz="900" dirty="0">
                <a:latin typeface="Consolas" pitchFamily="49" charset="0"/>
                <a:cs typeface="Consolas" pitchFamily="49" charset="0"/>
              </a:rPr>
              <a:t>    IL_002f</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0000FF"/>
                </a:solidFill>
                <a:latin typeface="Consolas"/>
              </a:rPr>
              <a:t>catch</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IL_0019:  </a:t>
            </a:r>
            <a:r>
              <a:rPr lang="en-US" sz="900" dirty="0">
                <a:solidFill>
                  <a:srgbClr val="0000FF"/>
                </a:solidFill>
                <a:latin typeface="Consolas"/>
              </a:rPr>
              <a:t>stloc.1</a:t>
            </a:r>
          </a:p>
          <a:p>
            <a:r>
              <a:rPr lang="en-US" sz="900" dirty="0">
                <a:latin typeface="Consolas" pitchFamily="49" charset="0"/>
                <a:cs typeface="Consolas" pitchFamily="49" charset="0"/>
              </a:rPr>
              <a:t>    IL_001a:  </a:t>
            </a:r>
            <a:r>
              <a:rPr lang="en-US" sz="900" dirty="0">
                <a:solidFill>
                  <a:srgbClr val="0000FF"/>
                </a:solidFill>
                <a:latin typeface="Consolas"/>
              </a:rPr>
              <a:t>ldarg.0</a:t>
            </a:r>
          </a:p>
          <a:p>
            <a:r>
              <a:rPr lang="en-US" sz="900" dirty="0">
                <a:latin typeface="Consolas" pitchFamily="49" charset="0"/>
                <a:cs typeface="Consolas" pitchFamily="49" charset="0"/>
              </a:rPr>
              <a:t>    IL_001b:  </a:t>
            </a:r>
            <a:r>
              <a:rPr lang="en-US" sz="900" dirty="0">
                <a:solidFill>
                  <a:srgbClr val="0000FF"/>
                </a:solidFill>
                <a:latin typeface="Consolas"/>
              </a:rPr>
              <a:t>ldc.i4.m1</a:t>
            </a:r>
          </a:p>
          <a:p>
            <a:r>
              <a:rPr lang="en-US" sz="900" dirty="0">
                <a:latin typeface="Consolas" pitchFamily="49" charset="0"/>
                <a:cs typeface="Consolas" pitchFamily="49" charset="0"/>
              </a:rPr>
              <a:t>    IL_001c:  </a:t>
            </a:r>
            <a:r>
              <a:rPr lang="en-US" sz="900" dirty="0" err="1">
                <a:solidFill>
                  <a:srgbClr val="0000FF"/>
                </a:solidFill>
                <a:latin typeface="Consolas"/>
              </a:rPr>
              <a:t>stfld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IL_0021:  </a:t>
            </a:r>
            <a:r>
              <a:rPr lang="en-US" sz="900" dirty="0">
                <a:solidFill>
                  <a:srgbClr val="0000FF"/>
                </a:solidFill>
                <a:latin typeface="Consolas"/>
              </a:rPr>
              <a:t>ldarg.0</a:t>
            </a:r>
          </a:p>
          <a:p>
            <a:r>
              <a:rPr lang="en-US" sz="900" dirty="0">
                <a:latin typeface="Consolas" pitchFamily="49" charset="0"/>
                <a:cs typeface="Consolas" pitchFamily="49" charset="0"/>
              </a:rPr>
              <a:t>    IL_0022:  </a:t>
            </a:r>
            <a:r>
              <a:rPr lang="en-US" sz="900" dirty="0" err="1">
                <a:solidFill>
                  <a:srgbClr val="0000FF"/>
                </a:solidFill>
                <a:latin typeface="Consolas"/>
              </a:rPr>
              <a:t>ldflda</a:t>
            </a:r>
            <a:r>
              <a:rPr lang="en-US" sz="900" dirty="0">
                <a:latin typeface="Consolas" pitchFamily="49" charset="0"/>
                <a:cs typeface="Consolas" pitchFamily="49" charset="0"/>
              </a:rPr>
              <a:t>     </a:t>
            </a:r>
            <a:r>
              <a:rPr lang="en-US" sz="900" dirty="0" err="1">
                <a:solidFill>
                  <a:srgbClr val="0000FF"/>
                </a:solidFill>
                <a:latin typeface="Consolas"/>
              </a:rPr>
              <a:t>valuetype</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a:t>
            </a:r>
            <a:r>
              <a:rPr lang="en-US" sz="900" dirty="0" err="1">
                <a:latin typeface="Consolas" pitchFamily="49" charset="0"/>
                <a:cs typeface="Consolas" pitchFamily="49" charset="0"/>
              </a:rPr>
              <a:t>t__builder</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IL_0027:  </a:t>
            </a:r>
            <a:r>
              <a:rPr lang="en-US" sz="900" dirty="0">
                <a:solidFill>
                  <a:srgbClr val="0000FF"/>
                </a:solidFill>
                <a:latin typeface="Consolas"/>
              </a:rPr>
              <a:t>ldloc.1</a:t>
            </a:r>
          </a:p>
          <a:p>
            <a:r>
              <a:rPr lang="en-US" sz="900" dirty="0">
                <a:latin typeface="Consolas" pitchFamily="49" charset="0"/>
                <a:cs typeface="Consolas" pitchFamily="49" charset="0"/>
              </a:rPr>
              <a:t>    IL_0028: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instance 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a:t>
            </a:r>
            <a:r>
              <a:rPr lang="en-US" sz="900" dirty="0" err="1">
                <a:latin typeface="Consolas" pitchFamily="49" charset="0"/>
                <a:cs typeface="Consolas" pitchFamily="49" charset="0"/>
              </a:rPr>
              <a:t>SetException</a:t>
            </a:r>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00FF"/>
                </a:solidFill>
                <a:latin typeface="Consolas"/>
              </a:rPr>
              <a:t>class</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IL_002d:  </a:t>
            </a:r>
            <a:r>
              <a:rPr lang="en-US" sz="900" dirty="0" err="1">
                <a:solidFill>
                  <a:srgbClr val="0000FF"/>
                </a:solidFill>
                <a:latin typeface="Consolas"/>
              </a:rPr>
              <a:t>leave.s</a:t>
            </a:r>
            <a:r>
              <a:rPr lang="en-US" sz="900" dirty="0">
                <a:latin typeface="Consolas" pitchFamily="49" charset="0"/>
                <a:cs typeface="Consolas" pitchFamily="49" charset="0"/>
              </a:rPr>
              <a:t>    IL_0041</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IL_002f:  </a:t>
            </a:r>
            <a:r>
              <a:rPr lang="en-US" sz="900" dirty="0">
                <a:solidFill>
                  <a:srgbClr val="0000FF"/>
                </a:solidFill>
                <a:latin typeface="Consolas"/>
              </a:rPr>
              <a:t>ldarg.0</a:t>
            </a:r>
          </a:p>
          <a:p>
            <a:r>
              <a:rPr lang="en-US" sz="900" dirty="0">
                <a:latin typeface="Consolas" pitchFamily="49" charset="0"/>
                <a:cs typeface="Consolas" pitchFamily="49" charset="0"/>
              </a:rPr>
              <a:t>  IL_0030:  </a:t>
            </a:r>
            <a:r>
              <a:rPr lang="en-US" sz="900" dirty="0">
                <a:solidFill>
                  <a:srgbClr val="0000FF"/>
                </a:solidFill>
                <a:latin typeface="Consolas"/>
              </a:rPr>
              <a:t>ldc.i4.m1</a:t>
            </a:r>
          </a:p>
          <a:p>
            <a:r>
              <a:rPr lang="en-US" sz="900" dirty="0">
                <a:latin typeface="Consolas" pitchFamily="49" charset="0"/>
                <a:cs typeface="Consolas" pitchFamily="49" charset="0"/>
              </a:rPr>
              <a:t>  IL_0031:  </a:t>
            </a:r>
            <a:r>
              <a:rPr lang="en-US" sz="900" dirty="0" err="1">
                <a:solidFill>
                  <a:srgbClr val="0000FF"/>
                </a:solidFill>
                <a:latin typeface="Consolas"/>
              </a:rPr>
              <a:t>stfld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IL_0036:  </a:t>
            </a:r>
            <a:r>
              <a:rPr lang="en-US" sz="900" dirty="0">
                <a:solidFill>
                  <a:srgbClr val="0000FF"/>
                </a:solidFill>
                <a:latin typeface="Consolas"/>
              </a:rPr>
              <a:t>ldarg.0</a:t>
            </a:r>
          </a:p>
          <a:p>
            <a:r>
              <a:rPr lang="en-US" sz="900" dirty="0">
                <a:latin typeface="Consolas" pitchFamily="49" charset="0"/>
                <a:cs typeface="Consolas" pitchFamily="49" charset="0"/>
              </a:rPr>
              <a:t>  IL_0037:  </a:t>
            </a:r>
            <a:r>
              <a:rPr lang="en-US" sz="900" dirty="0" err="1">
                <a:solidFill>
                  <a:srgbClr val="0000FF"/>
                </a:solidFill>
                <a:latin typeface="Consolas"/>
              </a:rPr>
              <a:t>ldflda</a:t>
            </a:r>
            <a:r>
              <a:rPr lang="en-US" sz="900" dirty="0">
                <a:latin typeface="Consolas" pitchFamily="49" charset="0"/>
                <a:cs typeface="Consolas" pitchFamily="49" charset="0"/>
              </a:rPr>
              <a:t>     </a:t>
            </a:r>
            <a:r>
              <a:rPr lang="en-US" sz="900" dirty="0" err="1">
                <a:solidFill>
                  <a:srgbClr val="0000FF"/>
                </a:solidFill>
                <a:latin typeface="Consolas"/>
              </a:rPr>
              <a:t>valuetype</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a:t>
            </a:r>
            <a:r>
              <a:rPr lang="en-US" sz="900" dirty="0" err="1">
                <a:latin typeface="Consolas" pitchFamily="49" charset="0"/>
                <a:cs typeface="Consolas" pitchFamily="49" charset="0"/>
              </a:rPr>
              <a:t>t__builder</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IL_003c: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instance</a:t>
            </a:r>
            <a:r>
              <a:rPr lang="en-US" sz="900" dirty="0">
                <a:latin typeface="Consolas" pitchFamily="49" charset="0"/>
                <a:cs typeface="Consolas" pitchFamily="49" charset="0"/>
              </a:rPr>
              <a:t> </a:t>
            </a:r>
            <a:r>
              <a:rPr lang="en-US" sz="900" dirty="0">
                <a:solidFill>
                  <a:srgbClr val="0000FF"/>
                </a:solidFill>
                <a:latin typeface="Consolas"/>
              </a:rPr>
              <a:t>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a:t>
            </a:r>
            <a:r>
              <a:rPr lang="en-US" sz="900" dirty="0" err="1">
                <a:latin typeface="Consolas" pitchFamily="49" charset="0"/>
                <a:cs typeface="Consolas" pitchFamily="49" charset="0"/>
              </a:rPr>
              <a:t>SetResult</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IL_0041:  </a:t>
            </a:r>
            <a:r>
              <a:rPr lang="en-US" sz="900" dirty="0">
                <a:solidFill>
                  <a:srgbClr val="0000FF"/>
                </a:solidFill>
                <a:latin typeface="Consolas"/>
              </a:rPr>
              <a:t>ret</a:t>
            </a:r>
          </a:p>
          <a:p>
            <a:r>
              <a:rPr lang="en-US" sz="900" dirty="0">
                <a:latin typeface="Consolas" pitchFamily="49" charset="0"/>
                <a:cs typeface="Consolas" pitchFamily="49" charset="0"/>
              </a:rPr>
              <a:t>}</a:t>
            </a:r>
          </a:p>
        </p:txBody>
      </p:sp>
      <p:sp>
        <p:nvSpPr>
          <p:cNvPr id="13" name="Rectangle 12"/>
          <p:cNvSpPr/>
          <p:nvPr/>
        </p:nvSpPr>
        <p:spPr bwMode="auto">
          <a:xfrm>
            <a:off x="5749925" y="2151138"/>
            <a:ext cx="4583113" cy="484587"/>
          </a:xfrm>
          <a:prstGeom prst="rect">
            <a:avLst/>
          </a:prstGeom>
          <a:solidFill>
            <a:srgbClr val="FFFF00">
              <a:alpha val="14000"/>
            </a:srgbClr>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12" name="Rectangle 11"/>
          <p:cNvSpPr/>
          <p:nvPr/>
        </p:nvSpPr>
        <p:spPr bwMode="auto">
          <a:xfrm>
            <a:off x="9764867" y="5783263"/>
            <a:ext cx="796770" cy="252160"/>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10" name="Rectangle 9"/>
          <p:cNvSpPr/>
          <p:nvPr/>
        </p:nvSpPr>
        <p:spPr bwMode="auto">
          <a:xfrm>
            <a:off x="5737685" y="911135"/>
            <a:ext cx="393177" cy="189812"/>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369719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anim calcmode="lin" valueType="num">
                                      <p:cBhvr>
                                        <p:cTn id="18" dur="500" fill="hold"/>
                                        <p:tgtEl>
                                          <p:spTgt spid="6"/>
                                        </p:tgtEl>
                                        <p:attrNameLst>
                                          <p:attrName>ppt_x</p:attrName>
                                        </p:attrNameLst>
                                      </p:cBhvr>
                                      <p:tavLst>
                                        <p:tav tm="0">
                                          <p:val>
                                            <p:fltVal val="0.5"/>
                                          </p:val>
                                        </p:tav>
                                        <p:tav tm="100000">
                                          <p:val>
                                            <p:strVal val="#ppt_x"/>
                                          </p:val>
                                        </p:tav>
                                      </p:tavLst>
                                    </p:anim>
                                    <p:anim calcmode="lin" valueType="num">
                                      <p:cBhvr>
                                        <p:cTn id="1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13" grpId="0" animBg="1"/>
      <p:bldP spid="12"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patriciagay.files.wordpress.com/2014/07/pulpfiction_105pyxurz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483423"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946524"/>
            <a:ext cx="8762935" cy="3048001"/>
          </a:xfrm>
        </p:spPr>
        <p:txBody>
          <a:bodyPr/>
          <a:lstStyle/>
          <a:p>
            <a:r>
              <a:rPr lang="en-US" b="1" dirty="0" smtClean="0"/>
              <a:t>DEMO</a:t>
            </a:r>
            <a:br>
              <a:rPr lang="en-US" b="1" dirty="0" smtClean="0"/>
            </a:br>
            <a:r>
              <a:rPr lang="en-US" b="1" dirty="0" smtClean="0"/>
              <a:t/>
            </a:r>
            <a:br>
              <a:rPr lang="en-US" b="1" dirty="0" smtClean="0"/>
            </a:br>
            <a:r>
              <a:rPr lang="en-US" b="1" dirty="0" smtClean="0"/>
              <a:t>Sync vs </a:t>
            </a:r>
            <a:r>
              <a:rPr lang="en-US" b="1" dirty="0" err="1" smtClean="0"/>
              <a:t>Async</a:t>
            </a:r>
            <a:r>
              <a:rPr lang="en-US" b="1" dirty="0" smtClean="0"/>
              <a:t> </a:t>
            </a:r>
            <a:br>
              <a:rPr lang="en-US" b="1" dirty="0" smtClean="0"/>
            </a:br>
            <a:r>
              <a:rPr lang="en-US" b="1" dirty="0" smtClean="0"/>
              <a:t>Method Invocation Overhead</a:t>
            </a:r>
            <a:endParaRPr lang="en-US" b="1" dirty="0"/>
          </a:p>
        </p:txBody>
      </p:sp>
    </p:spTree>
    <p:extLst>
      <p:ext uri="{BB962C8B-B14F-4D97-AF65-F5344CB8AC3E}">
        <p14:creationId xmlns:p14="http://schemas.microsoft.com/office/powerpoint/2010/main" val="4086377271"/>
      </p:ext>
    </p:extLst>
  </p:cSld>
  <p:clrMapOvr>
    <a:masterClrMapping/>
  </p:clrMapOvr>
  <p:transition>
    <p:strips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48662" y="1782908"/>
            <a:ext cx="9332856" cy="433707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48662" y="1782909"/>
            <a:ext cx="9332856" cy="4343031"/>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Async void is only for event handlers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372540" y="2468650"/>
            <a:ext cx="4304793" cy="251438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ts val="900"/>
              </a:spcAft>
            </a:pPr>
            <a:r>
              <a:rPr lang="en-US" sz="3000" dirty="0">
                <a:gradFill>
                  <a:gsLst>
                    <a:gs pos="0">
                      <a:srgbClr val="FFFFFF"/>
                    </a:gs>
                    <a:gs pos="100000">
                      <a:srgbClr val="FFFFFF"/>
                    </a:gs>
                  </a:gsLst>
                  <a:lin ang="5400000" scaled="0"/>
                </a:gradFill>
                <a:latin typeface="+mj-lt"/>
                <a:ea typeface="Segoe UI" pitchFamily="34" charset="0"/>
                <a:cs typeface="Segoe UI" pitchFamily="34" charset="0"/>
              </a:rPr>
              <a:t>User:</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“It mostly works, but not 100% reliably.”</a:t>
            </a:r>
            <a:br>
              <a:rPr lang="en-US" dirty="0">
                <a:gradFill>
                  <a:gsLst>
                    <a:gs pos="0">
                      <a:srgbClr val="FFFFFF"/>
                    </a:gs>
                    <a:gs pos="100000">
                      <a:srgbClr val="FFFFFF"/>
                    </a:gs>
                  </a:gsLst>
                  <a:lin ang="5400000" scaled="0"/>
                </a:gradFill>
                <a:ea typeface="Segoe UI" pitchFamily="34" charset="0"/>
                <a:cs typeface="Segoe UI" pitchFamily="34" charset="0"/>
              </a:rPr>
            </a:b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r>
              <a:rPr lang="en-US" sz="3000" dirty="0">
                <a:gradFill>
                  <a:gsLst>
                    <a:gs pos="0">
                      <a:srgbClr val="FFFFFF"/>
                    </a:gs>
                    <a:gs pos="100000">
                      <a:srgbClr val="FFFFFF"/>
                    </a:gs>
                  </a:gsLst>
                  <a:lin ang="5400000" scaled="0"/>
                </a:gradFill>
                <a:latin typeface="+mj-lt"/>
                <a:ea typeface="Segoe UI" pitchFamily="34" charset="0"/>
                <a:cs typeface="Segoe UI" pitchFamily="34" charset="0"/>
              </a:rPr>
              <a:t>Diagnosis &amp; Fix:</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Probably was using async void.</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Should return Task not void.</a:t>
            </a:r>
            <a:endParaRPr lang="en-US" sz="300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703893" y="2418649"/>
            <a:ext cx="657169" cy="3274645"/>
          </a:xfrm>
          <a:prstGeom prst="rect">
            <a:avLst/>
          </a:prstGeom>
        </p:spPr>
      </p:pic>
    </p:spTree>
    <p:extLst>
      <p:ext uri="{BB962C8B-B14F-4D97-AF65-F5344CB8AC3E}">
        <p14:creationId xmlns:p14="http://schemas.microsoft.com/office/powerpoint/2010/main" val="312396089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A77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8000" b="1" dirty="0"/>
              <a:t>For goodness’ sake, </a:t>
            </a:r>
            <a:r>
              <a:rPr lang="en-US" sz="8000" b="1" dirty="0" smtClean="0"/>
              <a:t/>
            </a:r>
            <a:br>
              <a:rPr lang="en-US" sz="8000" b="1" dirty="0" smtClean="0"/>
            </a:br>
            <a:r>
              <a:rPr lang="en-US" sz="8000" b="1" dirty="0" smtClean="0"/>
              <a:t>stop </a:t>
            </a:r>
            <a:r>
              <a:rPr lang="en-US" sz="8000" b="1" dirty="0"/>
              <a:t>using async void!</a:t>
            </a:r>
          </a:p>
        </p:txBody>
      </p:sp>
    </p:spTree>
    <p:extLst>
      <p:ext uri="{BB962C8B-B14F-4D97-AF65-F5344CB8AC3E}">
        <p14:creationId xmlns:p14="http://schemas.microsoft.com/office/powerpoint/2010/main" val="3746465764"/>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68708" y="1352442"/>
            <a:ext cx="11887200" cy="4961358"/>
          </a:xfrm>
          <a:noFill/>
        </p:spPr>
        <p:txBody>
          <a:bodyPr/>
          <a:lstStyle/>
          <a:p>
            <a:pPr marL="0" indent="0">
              <a:buNone/>
            </a:pPr>
            <a:r>
              <a:rPr lang="en-US" sz="1600" dirty="0">
                <a:solidFill>
                  <a:srgbClr val="0000FF"/>
                </a:solidFill>
                <a:highlight>
                  <a:srgbClr val="FFFFFF"/>
                </a:highlight>
              </a:rPr>
              <a:t/>
            </a:r>
            <a:br>
              <a:rPr lang="en-US" sz="1600" dirty="0">
                <a:solidFill>
                  <a:srgbClr val="0000FF"/>
                </a:solidFill>
                <a:highlight>
                  <a:srgbClr val="FFFFFF"/>
                </a:highlight>
              </a:rPr>
            </a:br>
            <a:r>
              <a:rPr lang="en-US" sz="1600" dirty="0">
                <a:solidFill>
                  <a:srgbClr val="0000FF"/>
                </a:solidFill>
                <a:highlight>
                  <a:srgbClr val="FFFFFF"/>
                </a:highlight>
              </a:rPr>
              <a:t>private</a:t>
            </a:r>
            <a:r>
              <a:rPr lang="en-US" sz="1600" dirty="0">
                <a:solidFill>
                  <a:srgbClr val="000000"/>
                </a:solidFill>
                <a:highlight>
                  <a:srgbClr val="FFFFFF"/>
                </a:highlight>
              </a:rPr>
              <a:t> </a:t>
            </a:r>
            <a:r>
              <a:rPr lang="en-US" sz="1600" dirty="0">
                <a:solidFill>
                  <a:srgbClr val="0000FF"/>
                </a:solidFill>
                <a:highlight>
                  <a:srgbClr val="FFFFFF"/>
                </a:highlight>
              </a:rPr>
              <a:t>async void</a:t>
            </a:r>
            <a:r>
              <a:rPr lang="en-US" sz="1600" dirty="0">
                <a:solidFill>
                  <a:srgbClr val="000000"/>
                </a:solidFill>
                <a:highlight>
                  <a:srgbClr val="FFFFFF"/>
                </a:highlight>
              </a:rPr>
              <a:t> Button1_Click(</a:t>
            </a:r>
            <a:r>
              <a:rPr lang="en-US" sz="1600" dirty="0">
                <a:solidFill>
                  <a:srgbClr val="0000FF"/>
                </a:solidFill>
                <a:highlight>
                  <a:srgbClr val="FFFFFF"/>
                </a:highlight>
              </a:rPr>
              <a:t>object</a:t>
            </a:r>
            <a:r>
              <a:rPr lang="en-US" sz="1600" dirty="0">
                <a:solidFill>
                  <a:srgbClr val="000000"/>
                </a:solidFill>
                <a:highlight>
                  <a:srgbClr val="FFFFFF"/>
                </a:highlight>
              </a:rPr>
              <a:t> Sender, </a:t>
            </a:r>
            <a:r>
              <a:rPr lang="en-US" sz="1600" dirty="0" err="1">
                <a:solidFill>
                  <a:srgbClr val="2B91AF"/>
                </a:solidFill>
                <a:highlight>
                  <a:srgbClr val="FFFFFF"/>
                </a:highlight>
              </a:rPr>
              <a:t>EventArgs</a:t>
            </a:r>
            <a:r>
              <a:rPr lang="en-US" sz="1600" dirty="0">
                <a:solidFill>
                  <a:srgbClr val="000000"/>
                </a:solidFill>
                <a:highlight>
                  <a:srgbClr val="FFFFFF"/>
                </a:highlight>
              </a:rPr>
              <a:t> e)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try</a:t>
            </a: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SendData</a:t>
            </a:r>
            <a:r>
              <a:rPr lang="en-US" sz="1600" dirty="0">
                <a:solidFill>
                  <a:srgbClr val="000000"/>
                </a:solidFill>
                <a:highlight>
                  <a:srgbClr val="FFFFFF"/>
                </a:highlight>
              </a:rPr>
              <a:t>(</a:t>
            </a:r>
            <a:r>
              <a:rPr lang="en-US" sz="1600" dirty="0">
                <a:solidFill>
                  <a:srgbClr val="A31515"/>
                </a:solidFill>
                <a:highlight>
                  <a:srgbClr val="FFFFFF"/>
                </a:highlight>
              </a:rPr>
              <a:t>"https://secure.flickr.com/services/</a:t>
            </a:r>
            <a:r>
              <a:rPr lang="en-US" sz="1600" dirty="0" err="1">
                <a:solidFill>
                  <a:srgbClr val="A31515"/>
                </a:solidFill>
                <a:highlight>
                  <a:srgbClr val="FFFFFF"/>
                </a:highlight>
              </a:rPr>
              <a:t>oauth</a:t>
            </a:r>
            <a:r>
              <a:rPr lang="en-US" sz="1600" dirty="0">
                <a:solidFill>
                  <a:srgbClr val="A31515"/>
                </a:solidFill>
                <a:highlight>
                  <a:srgbClr val="FFFFFF"/>
                </a:highlight>
              </a:rPr>
              <a:t>/</a:t>
            </a:r>
            <a:r>
              <a:rPr lang="en-US" sz="1600" dirty="0" err="1">
                <a:solidFill>
                  <a:srgbClr val="A31515"/>
                </a:solidFill>
                <a:highlight>
                  <a:srgbClr val="FFFFFF"/>
                </a:highlight>
              </a:rPr>
              <a:t>request_token</a:t>
            </a:r>
            <a:r>
              <a:rPr lang="en-US" sz="1600" dirty="0">
                <a:solidFill>
                  <a:srgbClr val="A31515"/>
                </a:solidFill>
                <a:highlight>
                  <a:srgbClr val="FFFFFF"/>
                </a:highlight>
              </a:rPr>
              <a:t>"</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await</a:t>
            </a:r>
            <a:r>
              <a:rPr lang="en-US" sz="1600" dirty="0">
                <a:solidFill>
                  <a:srgbClr val="000000"/>
                </a:solidFill>
                <a:highlight>
                  <a:srgbClr val="FFFFFF"/>
                </a:highlight>
              </a:rPr>
              <a:t> </a:t>
            </a:r>
            <a:r>
              <a:rPr lang="en-US" sz="1600" dirty="0" err="1">
                <a:solidFill>
                  <a:srgbClr val="2B91AF"/>
                </a:solidFill>
                <a:highlight>
                  <a:srgbClr val="FFFFFF"/>
                </a:highlight>
              </a:rPr>
              <a:t>Task</a:t>
            </a:r>
            <a:r>
              <a:rPr lang="en-US" sz="1600" dirty="0" err="1">
                <a:solidFill>
                  <a:srgbClr val="000000"/>
                </a:solidFill>
                <a:highlight>
                  <a:srgbClr val="FFFFFF"/>
                </a:highlight>
              </a:rPr>
              <a:t>.Delay</a:t>
            </a:r>
            <a:r>
              <a:rPr lang="en-US" sz="1600" dirty="0">
                <a:solidFill>
                  <a:srgbClr val="000000"/>
                </a:solidFill>
                <a:highlight>
                  <a:srgbClr val="FFFFFF"/>
                </a:highlight>
              </a:rPr>
              <a:t>(2000);</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DebugPrint</a:t>
            </a:r>
            <a:r>
              <a:rPr lang="en-US" sz="1600" dirty="0">
                <a:solidFill>
                  <a:srgbClr val="000000"/>
                </a:solidFill>
                <a:highlight>
                  <a:srgbClr val="FFFFFF"/>
                </a:highlight>
              </a:rPr>
              <a:t>(</a:t>
            </a:r>
            <a:r>
              <a:rPr lang="en-US" sz="1600" dirty="0">
                <a:solidFill>
                  <a:srgbClr val="A31515"/>
                </a:solidFill>
                <a:highlight>
                  <a:srgbClr val="FFFFFF"/>
                </a:highlight>
              </a:rPr>
              <a:t>"Received Data: "</a:t>
            </a:r>
            <a:r>
              <a:rPr lang="en-US" sz="1600" dirty="0">
                <a:solidFill>
                  <a:srgbClr val="000000"/>
                </a:solidFill>
                <a:highlight>
                  <a:srgbClr val="FFFFFF"/>
                </a:highlight>
              </a:rPr>
              <a:t> + </a:t>
            </a:r>
            <a:r>
              <a:rPr lang="en-US" sz="1600" dirty="0" err="1">
                <a:solidFill>
                  <a:srgbClr val="000000"/>
                </a:solidFill>
                <a:effectLst>
                  <a:glow rad="381000">
                    <a:srgbClr val="FFFF00"/>
                  </a:glow>
                </a:effectLst>
                <a:highlight>
                  <a:srgbClr val="FFFFFF"/>
                </a:highlight>
              </a:rPr>
              <a:t>m_GetResponse</a:t>
            </a: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catch</a:t>
            </a:r>
            <a:r>
              <a:rPr lang="en-US" sz="1600" dirty="0">
                <a:solidFill>
                  <a:srgbClr val="000000"/>
                </a:solidFill>
                <a:highlight>
                  <a:srgbClr val="FFFFFF"/>
                </a:highlight>
              </a:rPr>
              <a:t> (</a:t>
            </a:r>
            <a:r>
              <a:rPr lang="en-US" sz="1600" dirty="0">
                <a:solidFill>
                  <a:srgbClr val="2B91AF"/>
                </a:solidFill>
                <a:highlight>
                  <a:srgbClr val="FFFFFF"/>
                </a:highlight>
              </a:rPr>
              <a:t>Exception</a:t>
            </a:r>
            <a:r>
              <a:rPr lang="en-US" sz="1600" dirty="0">
                <a:solidFill>
                  <a:srgbClr val="000000"/>
                </a:solidFill>
                <a:highlight>
                  <a:srgbClr val="FFFFFF"/>
                </a:highlight>
              </a:rPr>
              <a:t> ex)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rootPage.NotifyUser</a:t>
            </a:r>
            <a:r>
              <a:rPr lang="en-US" sz="1600" dirty="0">
                <a:solidFill>
                  <a:srgbClr val="000000"/>
                </a:solidFill>
                <a:highlight>
                  <a:srgbClr val="FFFFFF"/>
                </a:highlight>
              </a:rPr>
              <a:t>(</a:t>
            </a:r>
            <a:r>
              <a:rPr lang="en-US" sz="1600" dirty="0">
                <a:solidFill>
                  <a:srgbClr val="A31515"/>
                </a:solidFill>
                <a:highlight>
                  <a:srgbClr val="FFFFFF"/>
                </a:highlight>
              </a:rPr>
              <a:t>"Error posting data to server."</a:t>
            </a:r>
            <a:r>
              <a:rPr lang="en-US" sz="1600" dirty="0">
                <a:solidFill>
                  <a:srgbClr val="000000"/>
                </a:solidFill>
                <a:highlight>
                  <a:srgbClr val="FFFFFF"/>
                </a:highlight>
              </a:rPr>
              <a:t> + </a:t>
            </a:r>
            <a:r>
              <a:rPr lang="en-US" sz="1600" dirty="0" err="1">
                <a:solidFill>
                  <a:srgbClr val="000000"/>
                </a:solidFill>
                <a:highlight>
                  <a:srgbClr val="FFFFFF"/>
                </a:highlight>
              </a:rPr>
              <a:t>ex.Message</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a:t>
            </a:r>
          </a:p>
          <a:p>
            <a:pPr marL="0" indent="0">
              <a:buNone/>
            </a:pPr>
            <a:endParaRPr lang="en-US" sz="1600" dirty="0">
              <a:solidFill>
                <a:srgbClr val="000000"/>
              </a:solidFill>
              <a:highlight>
                <a:srgbClr val="FFFFFF"/>
              </a:highlight>
            </a:endParaRPr>
          </a:p>
          <a:p>
            <a:pPr marL="0" indent="0">
              <a:buNone/>
            </a:pPr>
            <a:r>
              <a:rPr lang="nb-NO" sz="1600" dirty="0">
                <a:solidFill>
                  <a:srgbClr val="0000FF"/>
                </a:solidFill>
                <a:highlight>
                  <a:srgbClr val="FFFFFF"/>
                </a:highlight>
              </a:rPr>
              <a:t>private</a:t>
            </a:r>
            <a:r>
              <a:rPr lang="nb-NO" sz="1600" dirty="0">
                <a:solidFill>
                  <a:srgbClr val="000000"/>
                </a:solidFill>
                <a:highlight>
                  <a:srgbClr val="FFFFFF"/>
                </a:highlight>
              </a:rPr>
              <a:t> </a:t>
            </a:r>
            <a:r>
              <a:rPr lang="nb-NO" sz="1600" dirty="0">
                <a:solidFill>
                  <a:srgbClr val="0000FF"/>
                </a:solidFill>
                <a:highlight>
                  <a:srgbClr val="FFFFFF"/>
                </a:highlight>
              </a:rPr>
              <a:t>async</a:t>
            </a:r>
            <a:r>
              <a:rPr lang="nb-NO" sz="1600" dirty="0">
                <a:solidFill>
                  <a:srgbClr val="000000"/>
                </a:solidFill>
                <a:highlight>
                  <a:srgbClr val="FFFFFF"/>
                </a:highlight>
              </a:rPr>
              <a:t> </a:t>
            </a:r>
            <a:r>
              <a:rPr lang="nb-NO" sz="1600" dirty="0">
                <a:solidFill>
                  <a:srgbClr val="0000FF"/>
                </a:solidFill>
                <a:highlight>
                  <a:srgbClr val="FFFFFF"/>
                </a:highlight>
              </a:rPr>
              <a:t>void</a:t>
            </a:r>
            <a:r>
              <a:rPr lang="nb-NO" sz="1600" dirty="0">
                <a:solidFill>
                  <a:srgbClr val="000000"/>
                </a:solidFill>
                <a:highlight>
                  <a:srgbClr val="FFFFFF"/>
                </a:highlight>
              </a:rPr>
              <a:t> SendData(</a:t>
            </a:r>
            <a:r>
              <a:rPr lang="nb-NO" sz="1600" dirty="0">
                <a:solidFill>
                  <a:srgbClr val="0000FF"/>
                </a:solidFill>
                <a:highlight>
                  <a:srgbClr val="FFFFFF"/>
                </a:highlight>
              </a:rPr>
              <a:t>string</a:t>
            </a:r>
            <a:r>
              <a:rPr lang="nb-NO" sz="1600" dirty="0">
                <a:solidFill>
                  <a:srgbClr val="000000"/>
                </a:solidFill>
                <a:highlight>
                  <a:srgbClr val="FFFFFF"/>
                </a:highlight>
              </a:rPr>
              <a:t> Url) </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request = </a:t>
            </a:r>
            <a:r>
              <a:rPr lang="en-US" sz="1600" dirty="0" err="1">
                <a:solidFill>
                  <a:srgbClr val="2B91AF"/>
                </a:solidFill>
                <a:highlight>
                  <a:srgbClr val="FFFFFF"/>
                </a:highlight>
              </a:rPr>
              <a:t>WebRequest</a:t>
            </a:r>
            <a:r>
              <a:rPr lang="en-US" sz="1600" dirty="0" err="1">
                <a:solidFill>
                  <a:srgbClr val="000000"/>
                </a:solidFill>
                <a:highlight>
                  <a:srgbClr val="FFFFFF"/>
                </a:highlight>
              </a:rPr>
              <a:t>.Create</a:t>
            </a:r>
            <a:r>
              <a:rPr lang="en-US" sz="1600" dirty="0">
                <a:solidFill>
                  <a:srgbClr val="000000"/>
                </a:solidFill>
                <a:highlight>
                  <a:srgbClr val="FFFFFF"/>
                </a:highlight>
              </a:rPr>
              <a:t>(</a:t>
            </a:r>
            <a:r>
              <a:rPr lang="en-US" sz="1600" dirty="0" err="1">
                <a:solidFill>
                  <a:srgbClr val="000000"/>
                </a:solidFill>
                <a:highlight>
                  <a:srgbClr val="FFFFFF"/>
                </a:highlight>
              </a:rPr>
              <a:t>Url</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response = </a:t>
            </a:r>
            <a:r>
              <a:rPr lang="en-US" sz="1600" dirty="0">
                <a:solidFill>
                  <a:srgbClr val="0000FF"/>
                </a:solidFill>
                <a:highlight>
                  <a:srgbClr val="FFFFFF"/>
                </a:highlight>
              </a:rPr>
              <a:t>await</a:t>
            </a:r>
            <a:r>
              <a:rPr lang="en-US" sz="1600" dirty="0">
                <a:solidFill>
                  <a:srgbClr val="000000"/>
                </a:solidFill>
                <a:highlight>
                  <a:srgbClr val="FFFFFF"/>
                </a:highlight>
              </a:rPr>
              <a:t> </a:t>
            </a:r>
            <a:r>
              <a:rPr lang="en-US" sz="1600" dirty="0" err="1">
                <a:solidFill>
                  <a:srgbClr val="000000"/>
                </a:solidFill>
                <a:highlight>
                  <a:srgbClr val="FFFFFF"/>
                </a:highlight>
              </a:rPr>
              <a:t>request.GetResponseAsync</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stream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err="1">
                <a:solidFill>
                  <a:srgbClr val="2B91AF"/>
                </a:solidFill>
                <a:highlight>
                  <a:srgbClr val="FFFFFF"/>
                </a:highlight>
              </a:rPr>
              <a:t>StreamReader</a:t>
            </a:r>
            <a:r>
              <a:rPr lang="en-US" sz="1600" dirty="0">
                <a:solidFill>
                  <a:srgbClr val="000000"/>
                </a:solidFill>
                <a:highlight>
                  <a:srgbClr val="FFFFFF"/>
                </a:highlight>
              </a:rPr>
              <a:t>(</a:t>
            </a:r>
            <a:r>
              <a:rPr lang="en-US" sz="1600" dirty="0" err="1">
                <a:solidFill>
                  <a:srgbClr val="000000"/>
                </a:solidFill>
                <a:highlight>
                  <a:srgbClr val="FFFFFF"/>
                </a:highlight>
              </a:rPr>
              <a:t>response.GetResponseStream</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00"/>
                </a:solidFill>
                <a:effectLst>
                  <a:glow rad="381000">
                    <a:srgbClr val="FFFF00"/>
                  </a:glow>
                </a:effectLst>
                <a:highlight>
                  <a:srgbClr val="FFFFFF"/>
                </a:highlight>
              </a:rPr>
              <a:t>m_GetResponse</a:t>
            </a:r>
            <a:r>
              <a:rPr lang="en-US" sz="1600" dirty="0">
                <a:solidFill>
                  <a:srgbClr val="000000"/>
                </a:solidFill>
                <a:effectLst>
                  <a:glow rad="381000">
                    <a:srgbClr val="FFFF00"/>
                  </a:glow>
                </a:effectLst>
                <a:highlight>
                  <a:srgbClr val="FFFFFF"/>
                </a:highlight>
              </a:rPr>
              <a:t> </a:t>
            </a:r>
            <a:r>
              <a:rPr lang="en-US" sz="1600" dirty="0">
                <a:solidFill>
                  <a:srgbClr val="000000"/>
                </a:solidFill>
                <a:highlight>
                  <a:srgbClr val="FFFFFF"/>
                </a:highlight>
              </a:rPr>
              <a:t>= </a:t>
            </a:r>
            <a:r>
              <a:rPr lang="en-US" sz="1600" dirty="0" err="1">
                <a:solidFill>
                  <a:srgbClr val="000000"/>
                </a:solidFill>
                <a:highlight>
                  <a:srgbClr val="FFFFFF"/>
                </a:highlight>
              </a:rPr>
              <a:t>stream.ReadToEnd</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smtClean="0"/>
              <a:t>Async void is only for event handlers</a:t>
            </a:r>
            <a:endParaRPr lang="en-US" dirty="0"/>
          </a:p>
        </p:txBody>
      </p:sp>
      <p:grpSp>
        <p:nvGrpSpPr>
          <p:cNvPr id="49" name="Group 48"/>
          <p:cNvGrpSpPr/>
          <p:nvPr/>
        </p:nvGrpSpPr>
        <p:grpSpPr>
          <a:xfrm>
            <a:off x="2484437" y="1476729"/>
            <a:ext cx="116576" cy="696200"/>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grpSp>
        <p:nvGrpSpPr>
          <p:cNvPr id="50" name="Group 49"/>
          <p:cNvGrpSpPr/>
          <p:nvPr/>
        </p:nvGrpSpPr>
        <p:grpSpPr>
          <a:xfrm>
            <a:off x="2820669" y="2429828"/>
            <a:ext cx="1797367" cy="2820033"/>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grpSp>
        <p:nvGrpSpPr>
          <p:cNvPr id="51" name="Group 50"/>
          <p:cNvGrpSpPr/>
          <p:nvPr/>
        </p:nvGrpSpPr>
        <p:grpSpPr>
          <a:xfrm>
            <a:off x="2179637" y="2582862"/>
            <a:ext cx="2108763" cy="2396603"/>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960437" y="1897062"/>
            <a:ext cx="1176748" cy="6724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252050" y="2834831"/>
            <a:ext cx="12789" cy="126372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4550635" y="5364154"/>
            <a:ext cx="4800" cy="80964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525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89037" y="1355304"/>
            <a:ext cx="11887200" cy="4961358"/>
          </a:xfrm>
          <a:noFill/>
        </p:spPr>
        <p:txBody>
          <a:bodyPr/>
          <a:lstStyle/>
          <a:p>
            <a:pPr marL="0" indent="0">
              <a:buNone/>
            </a:pPr>
            <a:r>
              <a:rPr lang="en-US" sz="1600" dirty="0">
                <a:solidFill>
                  <a:srgbClr val="0000FF"/>
                </a:solidFill>
                <a:highlight>
                  <a:srgbClr val="FFFFFF"/>
                </a:highlight>
              </a:rPr>
              <a:t/>
            </a:r>
            <a:br>
              <a:rPr lang="en-US" sz="1600" dirty="0">
                <a:solidFill>
                  <a:srgbClr val="0000FF"/>
                </a:solidFill>
                <a:highlight>
                  <a:srgbClr val="FFFFFF"/>
                </a:highlight>
              </a:rPr>
            </a:br>
            <a:r>
              <a:rPr lang="en-US" sz="1600" dirty="0">
                <a:solidFill>
                  <a:srgbClr val="0000FF"/>
                </a:solidFill>
                <a:highlight>
                  <a:srgbClr val="FFFFFF"/>
                </a:highlight>
              </a:rPr>
              <a:t>private</a:t>
            </a:r>
            <a:r>
              <a:rPr lang="en-US" sz="1600" dirty="0">
                <a:solidFill>
                  <a:srgbClr val="000000"/>
                </a:solidFill>
                <a:highlight>
                  <a:srgbClr val="FFFFFF"/>
                </a:highlight>
              </a:rPr>
              <a:t> </a:t>
            </a:r>
            <a:r>
              <a:rPr lang="en-US" sz="1600" dirty="0">
                <a:solidFill>
                  <a:srgbClr val="0000FF"/>
                </a:solidFill>
                <a:highlight>
                  <a:srgbClr val="FFFFFF"/>
                </a:highlight>
              </a:rPr>
              <a:t>async void</a:t>
            </a:r>
            <a:r>
              <a:rPr lang="en-US" sz="1600" dirty="0">
                <a:solidFill>
                  <a:srgbClr val="000000"/>
                </a:solidFill>
                <a:highlight>
                  <a:srgbClr val="FFFFFF"/>
                </a:highlight>
              </a:rPr>
              <a:t> Button1_Click(</a:t>
            </a:r>
            <a:r>
              <a:rPr lang="en-US" sz="1600" dirty="0">
                <a:solidFill>
                  <a:srgbClr val="0000FF"/>
                </a:solidFill>
                <a:highlight>
                  <a:srgbClr val="FFFFFF"/>
                </a:highlight>
              </a:rPr>
              <a:t>object</a:t>
            </a:r>
            <a:r>
              <a:rPr lang="en-US" sz="1600" dirty="0">
                <a:solidFill>
                  <a:srgbClr val="000000"/>
                </a:solidFill>
                <a:highlight>
                  <a:srgbClr val="FFFFFF"/>
                </a:highlight>
              </a:rPr>
              <a:t> Sender, </a:t>
            </a:r>
            <a:r>
              <a:rPr lang="en-US" sz="1600" dirty="0" err="1">
                <a:solidFill>
                  <a:srgbClr val="2B91AF"/>
                </a:solidFill>
                <a:highlight>
                  <a:srgbClr val="FFFFFF"/>
                </a:highlight>
              </a:rPr>
              <a:t>EventArgs</a:t>
            </a:r>
            <a:r>
              <a:rPr lang="en-US" sz="1600" dirty="0">
                <a:solidFill>
                  <a:srgbClr val="000000"/>
                </a:solidFill>
                <a:highlight>
                  <a:srgbClr val="FFFFFF"/>
                </a:highlight>
              </a:rPr>
              <a:t> e)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try</a:t>
            </a: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SendData</a:t>
            </a:r>
            <a:r>
              <a:rPr lang="en-US" sz="1600" dirty="0">
                <a:solidFill>
                  <a:srgbClr val="000000"/>
                </a:solidFill>
                <a:highlight>
                  <a:srgbClr val="FFFFFF"/>
                </a:highlight>
              </a:rPr>
              <a:t>(</a:t>
            </a:r>
            <a:r>
              <a:rPr lang="en-US" sz="1600" dirty="0">
                <a:solidFill>
                  <a:srgbClr val="A31515"/>
                </a:solidFill>
                <a:highlight>
                  <a:srgbClr val="FFFFFF"/>
                </a:highlight>
              </a:rPr>
              <a:t>"https://secure.flickr.com/services/</a:t>
            </a:r>
            <a:r>
              <a:rPr lang="en-US" sz="1600" dirty="0" err="1">
                <a:solidFill>
                  <a:srgbClr val="A31515"/>
                </a:solidFill>
                <a:highlight>
                  <a:srgbClr val="FFFFFF"/>
                </a:highlight>
              </a:rPr>
              <a:t>oauth</a:t>
            </a:r>
            <a:r>
              <a:rPr lang="en-US" sz="1600" dirty="0">
                <a:solidFill>
                  <a:srgbClr val="A31515"/>
                </a:solidFill>
                <a:highlight>
                  <a:srgbClr val="FFFFFF"/>
                </a:highlight>
              </a:rPr>
              <a:t>/</a:t>
            </a:r>
            <a:r>
              <a:rPr lang="en-US" sz="1600" dirty="0" err="1">
                <a:solidFill>
                  <a:srgbClr val="A31515"/>
                </a:solidFill>
                <a:highlight>
                  <a:srgbClr val="FFFFFF"/>
                </a:highlight>
              </a:rPr>
              <a:t>request_token</a:t>
            </a:r>
            <a:r>
              <a:rPr lang="en-US" sz="1600" dirty="0">
                <a:solidFill>
                  <a:srgbClr val="A31515"/>
                </a:solidFill>
                <a:highlight>
                  <a:srgbClr val="FFFFFF"/>
                </a:highlight>
              </a:rPr>
              <a:t>"</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8000"/>
                </a:solidFill>
                <a:highlight>
                  <a:srgbClr val="FFFFFF"/>
                </a:highlight>
              </a:rPr>
              <a:t>// await </a:t>
            </a:r>
            <a:r>
              <a:rPr lang="en-US" sz="1600" dirty="0" err="1">
                <a:solidFill>
                  <a:srgbClr val="008000"/>
                </a:solidFill>
                <a:highlight>
                  <a:srgbClr val="FFFFFF"/>
                </a:highlight>
              </a:rPr>
              <a:t>Task.Delay</a:t>
            </a:r>
            <a:r>
              <a:rPr lang="en-US" sz="1600" dirty="0">
                <a:solidFill>
                  <a:srgbClr val="008000"/>
                </a:solidFill>
                <a:highlight>
                  <a:srgbClr val="FFFFFF"/>
                </a:highlight>
              </a:rPr>
              <a:t>(2000);</a:t>
            </a: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r>
              <a:rPr lang="en-US" sz="1600" dirty="0">
                <a:solidFill>
                  <a:srgbClr val="008000"/>
                </a:solidFill>
                <a:highlight>
                  <a:srgbClr val="FFFFFF"/>
                </a:highlight>
              </a:rPr>
              <a:t>// </a:t>
            </a:r>
            <a:r>
              <a:rPr lang="en-US" sz="1600" dirty="0" err="1">
                <a:solidFill>
                  <a:srgbClr val="008000"/>
                </a:solidFill>
                <a:highlight>
                  <a:srgbClr val="FFFFFF"/>
                </a:highlight>
              </a:rPr>
              <a:t>DebugPrint</a:t>
            </a:r>
            <a:r>
              <a:rPr lang="en-US" sz="1600" dirty="0">
                <a:solidFill>
                  <a:srgbClr val="008000"/>
                </a:solidFill>
                <a:highlight>
                  <a:srgbClr val="FFFFFF"/>
                </a:highlight>
              </a:rPr>
              <a:t>("Received Data: " + </a:t>
            </a:r>
            <a:r>
              <a:rPr lang="en-US" sz="1600" dirty="0" err="1">
                <a:solidFill>
                  <a:srgbClr val="008000"/>
                </a:solidFill>
                <a:highlight>
                  <a:srgbClr val="FFFFFF"/>
                </a:highlight>
              </a:rPr>
              <a:t>m_GetResponse</a:t>
            </a:r>
            <a:r>
              <a:rPr lang="en-US" sz="1600" dirty="0">
                <a:solidFill>
                  <a:srgbClr val="008000"/>
                </a:solidFill>
                <a:highlight>
                  <a:srgbClr val="FFFFFF"/>
                </a:highlight>
              </a:rPr>
              <a:t>);</a:t>
            </a: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catch</a:t>
            </a:r>
            <a:r>
              <a:rPr lang="en-US" sz="1600" dirty="0">
                <a:solidFill>
                  <a:srgbClr val="000000"/>
                </a:solidFill>
                <a:highlight>
                  <a:srgbClr val="FFFFFF"/>
                </a:highlight>
              </a:rPr>
              <a:t> (</a:t>
            </a:r>
            <a:r>
              <a:rPr lang="en-US" sz="1600" dirty="0">
                <a:solidFill>
                  <a:srgbClr val="2B91AF"/>
                </a:solidFill>
                <a:highlight>
                  <a:srgbClr val="FFFFFF"/>
                </a:highlight>
              </a:rPr>
              <a:t>Exception</a:t>
            </a:r>
            <a:r>
              <a:rPr lang="en-US" sz="1600" dirty="0">
                <a:solidFill>
                  <a:srgbClr val="000000"/>
                </a:solidFill>
                <a:highlight>
                  <a:srgbClr val="FFFFFF"/>
                </a:highlight>
              </a:rPr>
              <a:t> ex)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rootPage.NotifyUser</a:t>
            </a:r>
            <a:r>
              <a:rPr lang="en-US" sz="1600" dirty="0">
                <a:solidFill>
                  <a:srgbClr val="000000"/>
                </a:solidFill>
                <a:highlight>
                  <a:srgbClr val="FFFFFF"/>
                </a:highlight>
              </a:rPr>
              <a:t>(</a:t>
            </a:r>
            <a:r>
              <a:rPr lang="en-US" sz="1600" dirty="0">
                <a:solidFill>
                  <a:srgbClr val="A31515"/>
                </a:solidFill>
                <a:highlight>
                  <a:srgbClr val="FFFFFF"/>
                </a:highlight>
              </a:rPr>
              <a:t>"Error posting data to server."</a:t>
            </a:r>
            <a:r>
              <a:rPr lang="en-US" sz="1600" dirty="0">
                <a:solidFill>
                  <a:srgbClr val="000000"/>
                </a:solidFill>
                <a:highlight>
                  <a:srgbClr val="FFFFFF"/>
                </a:highlight>
              </a:rPr>
              <a:t> + </a:t>
            </a:r>
            <a:r>
              <a:rPr lang="en-US" sz="1600" dirty="0" err="1">
                <a:solidFill>
                  <a:srgbClr val="000000"/>
                </a:solidFill>
                <a:highlight>
                  <a:srgbClr val="FFFFFF"/>
                </a:highlight>
              </a:rPr>
              <a:t>ex.Message</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a:t>
            </a:r>
          </a:p>
          <a:p>
            <a:pPr marL="0" indent="0">
              <a:buNone/>
            </a:pPr>
            <a:endParaRPr lang="en-US" sz="1600" dirty="0">
              <a:solidFill>
                <a:srgbClr val="000000"/>
              </a:solidFill>
              <a:highlight>
                <a:srgbClr val="FFFFFF"/>
              </a:highlight>
            </a:endParaRPr>
          </a:p>
          <a:p>
            <a:pPr marL="0" indent="0">
              <a:buNone/>
            </a:pPr>
            <a:r>
              <a:rPr lang="nb-NO" sz="1600" dirty="0">
                <a:solidFill>
                  <a:srgbClr val="0000FF"/>
                </a:solidFill>
                <a:highlight>
                  <a:srgbClr val="FFFFFF"/>
                </a:highlight>
              </a:rPr>
              <a:t>private</a:t>
            </a:r>
            <a:r>
              <a:rPr lang="nb-NO" sz="1600" dirty="0">
                <a:solidFill>
                  <a:srgbClr val="000000"/>
                </a:solidFill>
                <a:highlight>
                  <a:srgbClr val="FFFFFF"/>
                </a:highlight>
              </a:rPr>
              <a:t> </a:t>
            </a:r>
            <a:r>
              <a:rPr lang="nb-NO" sz="1600" dirty="0">
                <a:solidFill>
                  <a:srgbClr val="0000FF"/>
                </a:solidFill>
                <a:highlight>
                  <a:srgbClr val="FFFFFF"/>
                </a:highlight>
              </a:rPr>
              <a:t>async</a:t>
            </a:r>
            <a:r>
              <a:rPr lang="nb-NO" sz="1600" dirty="0">
                <a:solidFill>
                  <a:srgbClr val="000000"/>
                </a:solidFill>
                <a:highlight>
                  <a:srgbClr val="FFFFFF"/>
                </a:highlight>
              </a:rPr>
              <a:t> </a:t>
            </a:r>
            <a:r>
              <a:rPr lang="nb-NO" sz="1600" dirty="0">
                <a:solidFill>
                  <a:srgbClr val="0000FF"/>
                </a:solidFill>
                <a:highlight>
                  <a:srgbClr val="FFFFFF"/>
                </a:highlight>
              </a:rPr>
              <a:t>void</a:t>
            </a:r>
            <a:r>
              <a:rPr lang="nb-NO" sz="1600" dirty="0">
                <a:solidFill>
                  <a:srgbClr val="000000"/>
                </a:solidFill>
                <a:highlight>
                  <a:srgbClr val="FFFFFF"/>
                </a:highlight>
              </a:rPr>
              <a:t> SendData(</a:t>
            </a:r>
            <a:r>
              <a:rPr lang="nb-NO" sz="1600" dirty="0">
                <a:solidFill>
                  <a:srgbClr val="0000FF"/>
                </a:solidFill>
                <a:highlight>
                  <a:srgbClr val="FFFFFF"/>
                </a:highlight>
              </a:rPr>
              <a:t>string</a:t>
            </a:r>
            <a:r>
              <a:rPr lang="nb-NO" sz="1600" dirty="0">
                <a:solidFill>
                  <a:srgbClr val="000000"/>
                </a:solidFill>
                <a:highlight>
                  <a:srgbClr val="FFFFFF"/>
                </a:highlight>
              </a:rPr>
              <a:t> Url) </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request = </a:t>
            </a:r>
            <a:r>
              <a:rPr lang="en-US" sz="1600" dirty="0" err="1">
                <a:solidFill>
                  <a:srgbClr val="2B91AF"/>
                </a:solidFill>
                <a:highlight>
                  <a:srgbClr val="FFFFFF"/>
                </a:highlight>
              </a:rPr>
              <a:t>WebRequest</a:t>
            </a:r>
            <a:r>
              <a:rPr lang="en-US" sz="1600" dirty="0" err="1">
                <a:solidFill>
                  <a:srgbClr val="000000"/>
                </a:solidFill>
                <a:highlight>
                  <a:srgbClr val="FFFFFF"/>
                </a:highlight>
              </a:rPr>
              <a:t>.Create</a:t>
            </a:r>
            <a:r>
              <a:rPr lang="en-US" sz="1600" dirty="0">
                <a:solidFill>
                  <a:srgbClr val="000000"/>
                </a:solidFill>
                <a:highlight>
                  <a:srgbClr val="FFFFFF"/>
                </a:highlight>
              </a:rPr>
              <a:t>(</a:t>
            </a:r>
            <a:r>
              <a:rPr lang="en-US" sz="1600" dirty="0" err="1">
                <a:solidFill>
                  <a:srgbClr val="000000"/>
                </a:solidFill>
                <a:highlight>
                  <a:srgbClr val="FFFFFF"/>
                </a:highlight>
              </a:rPr>
              <a:t>Url</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response = </a:t>
            </a:r>
            <a:r>
              <a:rPr lang="en-US" sz="1600" dirty="0">
                <a:solidFill>
                  <a:srgbClr val="0000FF"/>
                </a:solidFill>
                <a:highlight>
                  <a:srgbClr val="FFFFFF"/>
                </a:highlight>
              </a:rPr>
              <a:t>await</a:t>
            </a:r>
            <a:r>
              <a:rPr lang="en-US" sz="1600" dirty="0">
                <a:solidFill>
                  <a:srgbClr val="000000"/>
                </a:solidFill>
                <a:highlight>
                  <a:srgbClr val="FFFFFF"/>
                </a:highlight>
              </a:rPr>
              <a:t> </a:t>
            </a:r>
            <a:r>
              <a:rPr lang="en-US" sz="1600" dirty="0" err="1">
                <a:solidFill>
                  <a:srgbClr val="000000"/>
                </a:solidFill>
                <a:highlight>
                  <a:srgbClr val="FFFFFF"/>
                </a:highlight>
              </a:rPr>
              <a:t>request.GetResponseAsync</a:t>
            </a:r>
            <a:r>
              <a:rPr lang="en-US" sz="1600" dirty="0">
                <a:solidFill>
                  <a:srgbClr val="000000"/>
                </a:solidFill>
                <a:highlight>
                  <a:srgbClr val="FFFFFF"/>
                </a:highlight>
              </a:rPr>
              <a:t>()) </a:t>
            </a:r>
            <a:r>
              <a:rPr lang="en-US" sz="1600" dirty="0">
                <a:solidFill>
                  <a:srgbClr val="008000"/>
                </a:solidFill>
                <a:highlight>
                  <a:srgbClr val="FFFFFF"/>
                </a:highlight>
              </a:rPr>
              <a:t>// exception on resumption</a:t>
            </a: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stream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err="1">
                <a:solidFill>
                  <a:srgbClr val="2B91AF"/>
                </a:solidFill>
                <a:highlight>
                  <a:srgbClr val="FFFFFF"/>
                </a:highlight>
              </a:rPr>
              <a:t>StreamReader</a:t>
            </a:r>
            <a:r>
              <a:rPr lang="en-US" sz="1600" dirty="0">
                <a:solidFill>
                  <a:srgbClr val="000000"/>
                </a:solidFill>
                <a:highlight>
                  <a:srgbClr val="FFFFFF"/>
                </a:highlight>
              </a:rPr>
              <a:t>(</a:t>
            </a:r>
            <a:r>
              <a:rPr lang="en-US" sz="1600" dirty="0" err="1">
                <a:solidFill>
                  <a:srgbClr val="000000"/>
                </a:solidFill>
                <a:highlight>
                  <a:srgbClr val="FFFFFF"/>
                </a:highlight>
              </a:rPr>
              <a:t>response.GetResponseStream</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00"/>
                </a:solidFill>
                <a:effectLst>
                  <a:glow rad="381000">
                    <a:srgbClr val="FFFF00"/>
                  </a:glow>
                </a:effectLst>
                <a:highlight>
                  <a:srgbClr val="FFFFFF"/>
                </a:highlight>
              </a:rPr>
              <a:t>m_GetResponse</a:t>
            </a:r>
            <a:r>
              <a:rPr lang="en-US" sz="1600" dirty="0">
                <a:solidFill>
                  <a:srgbClr val="000000"/>
                </a:solidFill>
                <a:effectLst>
                  <a:glow rad="381000">
                    <a:srgbClr val="FFFF00"/>
                  </a:glow>
                </a:effectLst>
                <a:highlight>
                  <a:srgbClr val="FFFFFF"/>
                </a:highlight>
              </a:rPr>
              <a:t> </a:t>
            </a:r>
            <a:r>
              <a:rPr lang="en-US" sz="1600" dirty="0">
                <a:solidFill>
                  <a:srgbClr val="000000"/>
                </a:solidFill>
                <a:highlight>
                  <a:srgbClr val="FFFFFF"/>
                </a:highlight>
              </a:rPr>
              <a:t>= </a:t>
            </a:r>
            <a:r>
              <a:rPr lang="en-US" sz="1600" dirty="0" err="1">
                <a:solidFill>
                  <a:srgbClr val="000000"/>
                </a:solidFill>
                <a:highlight>
                  <a:srgbClr val="FFFFFF"/>
                </a:highlight>
              </a:rPr>
              <a:t>stream.ReadToEnd</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smtClean="0"/>
              <a:t>Async void is only for event handlers</a:t>
            </a:r>
            <a:endParaRPr lang="en-US" dirty="0"/>
          </a:p>
        </p:txBody>
      </p:sp>
      <p:grpSp>
        <p:nvGrpSpPr>
          <p:cNvPr id="14" name="Group 13"/>
          <p:cNvGrpSpPr/>
          <p:nvPr/>
        </p:nvGrpSpPr>
        <p:grpSpPr>
          <a:xfrm>
            <a:off x="2484437" y="1439862"/>
            <a:ext cx="116576" cy="750287"/>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grpSp>
        <p:nvGrpSpPr>
          <p:cNvPr id="15" name="Group 14"/>
          <p:cNvGrpSpPr/>
          <p:nvPr/>
        </p:nvGrpSpPr>
        <p:grpSpPr>
          <a:xfrm>
            <a:off x="2787114" y="2640508"/>
            <a:ext cx="1893465" cy="2696628"/>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grpSp>
        <p:nvGrpSpPr>
          <p:cNvPr id="16" name="Group 15"/>
          <p:cNvGrpSpPr/>
          <p:nvPr/>
        </p:nvGrpSpPr>
        <p:grpSpPr>
          <a:xfrm>
            <a:off x="2255837" y="2498054"/>
            <a:ext cx="2135488" cy="268237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4606744" y="5395295"/>
            <a:ext cx="4659" cy="775935"/>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268177" y="2830303"/>
            <a:ext cx="116576" cy="1256205"/>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731837" y="2927992"/>
            <a:ext cx="1438477" cy="102647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612678" y="4086508"/>
            <a:ext cx="3029579" cy="85247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smtClean="0">
                <a:gradFill>
                  <a:gsLst>
                    <a:gs pos="0">
                      <a:srgbClr val="FFFFFF"/>
                    </a:gs>
                    <a:gs pos="100000">
                      <a:srgbClr val="FFFFFF"/>
                    </a:gs>
                  </a:gsLst>
                  <a:lin ang="5400000" scaled="0"/>
                </a:gradFill>
                <a:latin typeface="+mj-lt"/>
                <a:ea typeface="Segoe UI" pitchFamily="34" charset="0"/>
                <a:cs typeface="Segoe UI" pitchFamily="34" charset="0"/>
              </a:rPr>
              <a:t>Exception is posted in the main thread</a:t>
            </a:r>
            <a:endParaRPr lang="en-US"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37345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1887200" cy="4475071"/>
          </a:xfrm>
        </p:spPr>
        <p:txBody>
          <a:bodyPr/>
          <a:lstStyle/>
          <a:p>
            <a:endParaRPr lang="en-US" dirty="0" smtClean="0"/>
          </a:p>
          <a:p>
            <a:r>
              <a:rPr lang="en-US" dirty="0" smtClean="0"/>
              <a:t>Principles</a:t>
            </a:r>
          </a:p>
          <a:p>
            <a:pPr lvl="1"/>
            <a:r>
              <a:rPr lang="en-US" sz="1800" dirty="0"/>
              <a:t>Async void is a “fire-and-forget” mechanism...</a:t>
            </a:r>
          </a:p>
          <a:p>
            <a:pPr lvl="1"/>
            <a:r>
              <a:rPr lang="en-US" sz="1800" dirty="0"/>
              <a:t>The caller is </a:t>
            </a:r>
            <a:r>
              <a:rPr lang="en-US" sz="1800" i="1" dirty="0"/>
              <a:t>unable</a:t>
            </a:r>
            <a:r>
              <a:rPr lang="en-US" sz="1800" dirty="0"/>
              <a:t> to know when an async void has finished</a:t>
            </a:r>
          </a:p>
          <a:p>
            <a:pPr lvl="1"/>
            <a:r>
              <a:rPr lang="en-US" sz="1800" dirty="0"/>
              <a:t>The caller is </a:t>
            </a:r>
            <a:r>
              <a:rPr lang="en-US" sz="1800" i="1" dirty="0"/>
              <a:t>unable</a:t>
            </a:r>
            <a:r>
              <a:rPr lang="en-US" sz="1800" dirty="0"/>
              <a:t> to catch exceptions thrown from an async void</a:t>
            </a:r>
          </a:p>
          <a:p>
            <a:pPr lvl="2"/>
            <a:r>
              <a:rPr lang="en-US" sz="1800" dirty="0"/>
              <a:t>(instead they get posted to the UI message-loop)</a:t>
            </a:r>
            <a:br>
              <a:rPr lang="en-US" sz="1800" dirty="0"/>
            </a:br>
            <a:endParaRPr lang="en-US" sz="1800" dirty="0"/>
          </a:p>
          <a:p>
            <a:r>
              <a:rPr lang="en-US" dirty="0" smtClean="0"/>
              <a:t>Guidance</a:t>
            </a:r>
          </a:p>
          <a:p>
            <a:pPr lvl="1"/>
            <a:r>
              <a:rPr lang="en-US" sz="1800" dirty="0"/>
              <a:t>Use async void methods only for top-level event handlers (and their like)</a:t>
            </a:r>
          </a:p>
          <a:p>
            <a:pPr lvl="1"/>
            <a:r>
              <a:rPr lang="en-US" sz="1800" dirty="0"/>
              <a:t>Use async Task-returning methods everywhere else</a:t>
            </a:r>
          </a:p>
          <a:p>
            <a:pPr lvl="1"/>
            <a:r>
              <a:rPr lang="en-US" sz="1800" dirty="0"/>
              <a:t>If you need fire-and-forget elsewhere, indicate it explicitly e.g. “</a:t>
            </a:r>
            <a:r>
              <a:rPr lang="en-US" sz="1800" dirty="0" err="1"/>
              <a:t>FredAsync</a:t>
            </a:r>
            <a:r>
              <a:rPr lang="en-US" sz="1800" dirty="0"/>
              <a:t>().</a:t>
            </a:r>
            <a:r>
              <a:rPr lang="en-US" sz="1800" dirty="0" err="1"/>
              <a:t>FireAndForget</a:t>
            </a:r>
            <a:r>
              <a:rPr lang="en-US" sz="1800" dirty="0" smtClean="0"/>
              <a:t>()”</a:t>
            </a:r>
            <a:endParaRPr lang="en-US" sz="1800" dirty="0"/>
          </a:p>
        </p:txBody>
      </p:sp>
      <p:sp>
        <p:nvSpPr>
          <p:cNvPr id="17" name="Title 16"/>
          <p:cNvSpPr>
            <a:spLocks noGrp="1"/>
          </p:cNvSpPr>
          <p:nvPr>
            <p:ph type="title"/>
          </p:nvPr>
        </p:nvSpPr>
        <p:spPr/>
        <p:txBody>
          <a:bodyPr/>
          <a:lstStyle/>
          <a:p>
            <a:r>
              <a:rPr lang="en-US" dirty="0" smtClean="0"/>
              <a:t>Async void is only for event handlers</a:t>
            </a:r>
            <a:endParaRPr lang="en-US" dirty="0"/>
          </a:p>
        </p:txBody>
      </p:sp>
    </p:spTree>
    <p:extLst>
      <p:ext uri="{BB962C8B-B14F-4D97-AF65-F5344CB8AC3E}">
        <p14:creationId xmlns:p14="http://schemas.microsoft.com/office/powerpoint/2010/main" val="2536542804"/>
      </p:ext>
    </p:extLst>
  </p:cSld>
  <p:clrMapOvr>
    <a:masterClrMapping/>
  </p:clrMapOvr>
  <p:transition>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3994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36636" y="1212850"/>
            <a:ext cx="11125201" cy="4961358"/>
          </a:xfrm>
          <a:noFill/>
        </p:spPr>
        <p:txBody>
          <a:bodyPr/>
          <a:lstStyle/>
          <a:p>
            <a:pPr marL="0" indent="0">
              <a:buNone/>
            </a:pPr>
            <a:r>
              <a:rPr lang="en-US" sz="1600" dirty="0">
                <a:solidFill>
                  <a:srgbClr val="0000FF"/>
                </a:solidFill>
                <a:highlight>
                  <a:srgbClr val="FFFFFF"/>
                </a:highlight>
              </a:rPr>
              <a:t/>
            </a:r>
            <a:br>
              <a:rPr lang="en-US" sz="1600" dirty="0">
                <a:solidFill>
                  <a:srgbClr val="0000FF"/>
                </a:solidFill>
                <a:highlight>
                  <a:srgbClr val="FFFFFF"/>
                </a:highlight>
              </a:rPr>
            </a:br>
            <a:r>
              <a:rPr lang="en-US" sz="1600" dirty="0">
                <a:solidFill>
                  <a:srgbClr val="0000FF"/>
                </a:solidFill>
                <a:highlight>
                  <a:srgbClr val="FFFFFF"/>
                </a:highlight>
              </a:rPr>
              <a:t>private</a:t>
            </a:r>
            <a:r>
              <a:rPr lang="en-US" sz="1600" dirty="0">
                <a:solidFill>
                  <a:srgbClr val="000000"/>
                </a:solidFill>
                <a:highlight>
                  <a:srgbClr val="FFFFFF"/>
                </a:highlight>
              </a:rPr>
              <a:t> </a:t>
            </a:r>
            <a:r>
              <a:rPr lang="en-US" sz="1600" dirty="0">
                <a:solidFill>
                  <a:srgbClr val="0000FF"/>
                </a:solidFill>
                <a:highlight>
                  <a:srgbClr val="FFFFFF"/>
                </a:highlight>
              </a:rPr>
              <a:t>async void</a:t>
            </a:r>
            <a:r>
              <a:rPr lang="en-US" sz="1600" dirty="0">
                <a:solidFill>
                  <a:srgbClr val="000000"/>
                </a:solidFill>
                <a:highlight>
                  <a:srgbClr val="FFFFFF"/>
                </a:highlight>
              </a:rPr>
              <a:t> Button1_Click(</a:t>
            </a:r>
            <a:r>
              <a:rPr lang="en-US" sz="1600" dirty="0">
                <a:solidFill>
                  <a:srgbClr val="0000FF"/>
                </a:solidFill>
                <a:highlight>
                  <a:srgbClr val="FFFFFF"/>
                </a:highlight>
              </a:rPr>
              <a:t>object</a:t>
            </a:r>
            <a:r>
              <a:rPr lang="en-US" sz="1600" dirty="0">
                <a:solidFill>
                  <a:srgbClr val="000000"/>
                </a:solidFill>
                <a:highlight>
                  <a:srgbClr val="FFFFFF"/>
                </a:highlight>
              </a:rPr>
              <a:t> Sender, </a:t>
            </a:r>
            <a:r>
              <a:rPr lang="en-US" sz="1600" dirty="0" err="1">
                <a:solidFill>
                  <a:srgbClr val="2B91AF"/>
                </a:solidFill>
                <a:highlight>
                  <a:srgbClr val="FFFFFF"/>
                </a:highlight>
              </a:rPr>
              <a:t>EventArgs</a:t>
            </a:r>
            <a:r>
              <a:rPr lang="en-US" sz="1600" dirty="0">
                <a:solidFill>
                  <a:srgbClr val="000000"/>
                </a:solidFill>
                <a:highlight>
                  <a:srgbClr val="FFFFFF"/>
                </a:highlight>
              </a:rPr>
              <a:t> e)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try</a:t>
            </a: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SendData</a:t>
            </a:r>
            <a:r>
              <a:rPr lang="en-US" sz="1600" dirty="0">
                <a:solidFill>
                  <a:srgbClr val="000000"/>
                </a:solidFill>
                <a:highlight>
                  <a:srgbClr val="FFFFFF"/>
                </a:highlight>
              </a:rPr>
              <a:t>(</a:t>
            </a:r>
            <a:r>
              <a:rPr lang="en-US" sz="1600" dirty="0">
                <a:solidFill>
                  <a:srgbClr val="A31515"/>
                </a:solidFill>
                <a:highlight>
                  <a:srgbClr val="FFFFFF"/>
                </a:highlight>
              </a:rPr>
              <a:t>"https://secure.flickr.com/services/</a:t>
            </a:r>
            <a:r>
              <a:rPr lang="en-US" sz="1600" dirty="0" err="1">
                <a:solidFill>
                  <a:srgbClr val="A31515"/>
                </a:solidFill>
                <a:highlight>
                  <a:srgbClr val="FFFFFF"/>
                </a:highlight>
              </a:rPr>
              <a:t>oauth</a:t>
            </a:r>
            <a:r>
              <a:rPr lang="en-US" sz="1600" dirty="0">
                <a:solidFill>
                  <a:srgbClr val="A31515"/>
                </a:solidFill>
                <a:highlight>
                  <a:srgbClr val="FFFFFF"/>
                </a:highlight>
              </a:rPr>
              <a:t>/</a:t>
            </a:r>
            <a:r>
              <a:rPr lang="en-US" sz="1600" dirty="0" err="1">
                <a:solidFill>
                  <a:srgbClr val="A31515"/>
                </a:solidFill>
                <a:highlight>
                  <a:srgbClr val="FFFFFF"/>
                </a:highlight>
              </a:rPr>
              <a:t>request_token</a:t>
            </a:r>
            <a:r>
              <a:rPr lang="en-US" sz="1600" dirty="0">
                <a:solidFill>
                  <a:srgbClr val="A31515"/>
                </a:solidFill>
                <a:highlight>
                  <a:srgbClr val="FFFFFF"/>
                </a:highlight>
              </a:rPr>
              <a:t>"</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await</a:t>
            </a:r>
            <a:r>
              <a:rPr lang="en-US" sz="1600" dirty="0">
                <a:solidFill>
                  <a:srgbClr val="000000"/>
                </a:solidFill>
                <a:highlight>
                  <a:srgbClr val="FFFFFF"/>
                </a:highlight>
              </a:rPr>
              <a:t> </a:t>
            </a:r>
            <a:r>
              <a:rPr lang="en-US" sz="1600" dirty="0" err="1">
                <a:solidFill>
                  <a:srgbClr val="2B91AF"/>
                </a:solidFill>
                <a:highlight>
                  <a:srgbClr val="FFFFFF"/>
                </a:highlight>
              </a:rPr>
              <a:t>Task</a:t>
            </a:r>
            <a:r>
              <a:rPr lang="en-US" sz="1600" dirty="0" err="1">
                <a:solidFill>
                  <a:srgbClr val="000000"/>
                </a:solidFill>
                <a:highlight>
                  <a:srgbClr val="FFFFFF"/>
                </a:highlight>
              </a:rPr>
              <a:t>.Delay</a:t>
            </a:r>
            <a:r>
              <a:rPr lang="en-US" sz="1600" dirty="0">
                <a:solidFill>
                  <a:srgbClr val="000000"/>
                </a:solidFill>
                <a:highlight>
                  <a:srgbClr val="FFFFFF"/>
                </a:highlight>
              </a:rPr>
              <a:t>(2000);</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DebugPrint</a:t>
            </a:r>
            <a:r>
              <a:rPr lang="en-US" sz="1600" dirty="0">
                <a:solidFill>
                  <a:srgbClr val="000000"/>
                </a:solidFill>
                <a:highlight>
                  <a:srgbClr val="FFFFFF"/>
                </a:highlight>
              </a:rPr>
              <a:t>(</a:t>
            </a:r>
            <a:r>
              <a:rPr lang="en-US" sz="1600" dirty="0">
                <a:solidFill>
                  <a:srgbClr val="A31515"/>
                </a:solidFill>
                <a:highlight>
                  <a:srgbClr val="FFFFFF"/>
                </a:highlight>
              </a:rPr>
              <a:t>"Received Data: "</a:t>
            </a:r>
            <a:r>
              <a:rPr lang="en-US" sz="1600" dirty="0">
                <a:solidFill>
                  <a:srgbClr val="000000"/>
                </a:solidFill>
                <a:highlight>
                  <a:srgbClr val="FFFFFF"/>
                </a:highlight>
              </a:rPr>
              <a:t> + </a:t>
            </a:r>
            <a:r>
              <a:rPr lang="en-US" sz="1600" dirty="0" err="1">
                <a:solidFill>
                  <a:srgbClr val="000000"/>
                </a:solidFill>
                <a:highlight>
                  <a:srgbClr val="FFFFFF"/>
                </a:highlight>
              </a:rPr>
              <a:t>m_GetResponse</a:t>
            </a: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catch</a:t>
            </a:r>
            <a:r>
              <a:rPr lang="en-US" sz="1600" dirty="0">
                <a:solidFill>
                  <a:srgbClr val="000000"/>
                </a:solidFill>
                <a:highlight>
                  <a:srgbClr val="FFFFFF"/>
                </a:highlight>
              </a:rPr>
              <a:t> (</a:t>
            </a:r>
            <a:r>
              <a:rPr lang="en-US" sz="1600" dirty="0">
                <a:solidFill>
                  <a:srgbClr val="2B91AF"/>
                </a:solidFill>
                <a:highlight>
                  <a:srgbClr val="FFFFFF"/>
                </a:highlight>
              </a:rPr>
              <a:t>Exception</a:t>
            </a:r>
            <a:r>
              <a:rPr lang="en-US" sz="1600" dirty="0">
                <a:solidFill>
                  <a:srgbClr val="000000"/>
                </a:solidFill>
                <a:highlight>
                  <a:srgbClr val="FFFFFF"/>
                </a:highlight>
              </a:rPr>
              <a:t> ex) {</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rootPage.NotifyUser</a:t>
            </a:r>
            <a:r>
              <a:rPr lang="en-US" sz="1600" dirty="0">
                <a:solidFill>
                  <a:srgbClr val="000000"/>
                </a:solidFill>
                <a:highlight>
                  <a:srgbClr val="FFFFFF"/>
                </a:highlight>
              </a:rPr>
              <a:t>(</a:t>
            </a:r>
            <a:r>
              <a:rPr lang="en-US" sz="1600" dirty="0">
                <a:solidFill>
                  <a:srgbClr val="A31515"/>
                </a:solidFill>
                <a:highlight>
                  <a:srgbClr val="FFFFFF"/>
                </a:highlight>
              </a:rPr>
              <a:t>"Error posting data to server."</a:t>
            </a:r>
            <a:r>
              <a:rPr lang="en-US" sz="1600" dirty="0">
                <a:solidFill>
                  <a:srgbClr val="000000"/>
                </a:solidFill>
                <a:highlight>
                  <a:srgbClr val="FFFFFF"/>
                </a:highlight>
              </a:rPr>
              <a:t> + </a:t>
            </a:r>
            <a:r>
              <a:rPr lang="en-US" sz="1600" dirty="0" err="1">
                <a:solidFill>
                  <a:srgbClr val="000000"/>
                </a:solidFill>
                <a:highlight>
                  <a:srgbClr val="FFFFFF"/>
                </a:highlight>
              </a:rPr>
              <a:t>ex.Message</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p>
          <a:p>
            <a:pPr marL="0" indent="0">
              <a:buNone/>
            </a:pPr>
            <a:r>
              <a:rPr lang="en-US" sz="1600" dirty="0">
                <a:solidFill>
                  <a:srgbClr val="000000"/>
                </a:solidFill>
                <a:highlight>
                  <a:srgbClr val="FFFFFF"/>
                </a:highlight>
              </a:rPr>
              <a:t>}</a:t>
            </a:r>
          </a:p>
          <a:p>
            <a:pPr marL="0" indent="0">
              <a:buNone/>
            </a:pPr>
            <a:endParaRPr lang="en-US" sz="1600" dirty="0">
              <a:solidFill>
                <a:srgbClr val="000000"/>
              </a:solidFill>
              <a:highlight>
                <a:srgbClr val="FFFFFF"/>
              </a:highlight>
            </a:endParaRPr>
          </a:p>
          <a:p>
            <a:pPr marL="0" indent="0">
              <a:buNone/>
            </a:pPr>
            <a:r>
              <a:rPr lang="nb-NO" sz="1600" dirty="0">
                <a:solidFill>
                  <a:srgbClr val="0000FF"/>
                </a:solidFill>
                <a:highlight>
                  <a:srgbClr val="FFFFFF"/>
                </a:highlight>
              </a:rPr>
              <a:t>private</a:t>
            </a:r>
            <a:r>
              <a:rPr lang="nb-NO" sz="1600" dirty="0">
                <a:solidFill>
                  <a:srgbClr val="000000"/>
                </a:solidFill>
                <a:highlight>
                  <a:srgbClr val="FFFFFF"/>
                </a:highlight>
              </a:rPr>
              <a:t> </a:t>
            </a:r>
            <a:r>
              <a:rPr lang="nb-NO" sz="1600" dirty="0">
                <a:solidFill>
                  <a:srgbClr val="0000FF"/>
                </a:solidFill>
                <a:highlight>
                  <a:srgbClr val="FFFFFF"/>
                </a:highlight>
              </a:rPr>
              <a:t>async</a:t>
            </a:r>
            <a:r>
              <a:rPr lang="nb-NO" sz="1600" dirty="0">
                <a:solidFill>
                  <a:srgbClr val="000000"/>
                </a:solidFill>
                <a:highlight>
                  <a:srgbClr val="FFFFFF"/>
                </a:highlight>
              </a:rPr>
              <a:t> </a:t>
            </a:r>
            <a:r>
              <a:rPr lang="nb-NO" sz="1600" dirty="0">
                <a:solidFill>
                  <a:srgbClr val="0000FF"/>
                </a:solidFill>
                <a:highlight>
                  <a:srgbClr val="FFFFFF"/>
                </a:highlight>
              </a:rPr>
              <a:t>void</a:t>
            </a:r>
            <a:r>
              <a:rPr lang="nb-NO" sz="1600" dirty="0">
                <a:solidFill>
                  <a:srgbClr val="000000"/>
                </a:solidFill>
                <a:highlight>
                  <a:srgbClr val="FFFFFF"/>
                </a:highlight>
              </a:rPr>
              <a:t> SendData(</a:t>
            </a:r>
            <a:r>
              <a:rPr lang="nb-NO" sz="1600" dirty="0">
                <a:solidFill>
                  <a:srgbClr val="0000FF"/>
                </a:solidFill>
                <a:highlight>
                  <a:srgbClr val="FFFFFF"/>
                </a:highlight>
              </a:rPr>
              <a:t>string</a:t>
            </a:r>
            <a:r>
              <a:rPr lang="nb-NO" sz="1600" dirty="0">
                <a:solidFill>
                  <a:srgbClr val="000000"/>
                </a:solidFill>
                <a:highlight>
                  <a:srgbClr val="FFFFFF"/>
                </a:highlight>
              </a:rPr>
              <a:t> Url) </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request = </a:t>
            </a:r>
            <a:r>
              <a:rPr lang="en-US" sz="1600" dirty="0" err="1">
                <a:solidFill>
                  <a:srgbClr val="2B91AF"/>
                </a:solidFill>
                <a:highlight>
                  <a:srgbClr val="FFFFFF"/>
                </a:highlight>
              </a:rPr>
              <a:t>WebRequest</a:t>
            </a:r>
            <a:r>
              <a:rPr lang="en-US" sz="1600" dirty="0" err="1">
                <a:solidFill>
                  <a:srgbClr val="000000"/>
                </a:solidFill>
                <a:highlight>
                  <a:srgbClr val="FFFFFF"/>
                </a:highlight>
              </a:rPr>
              <a:t>.Create</a:t>
            </a:r>
            <a:r>
              <a:rPr lang="en-US" sz="1600" dirty="0">
                <a:solidFill>
                  <a:srgbClr val="000000"/>
                </a:solidFill>
                <a:highlight>
                  <a:srgbClr val="FFFFFF"/>
                </a:highlight>
              </a:rPr>
              <a:t>(</a:t>
            </a:r>
            <a:r>
              <a:rPr lang="en-US" sz="1600" dirty="0" err="1">
                <a:solidFill>
                  <a:srgbClr val="000000"/>
                </a:solidFill>
                <a:highlight>
                  <a:srgbClr val="FFFFFF"/>
                </a:highlight>
              </a:rPr>
              <a:t>Url</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response = </a:t>
            </a:r>
            <a:r>
              <a:rPr lang="en-US" sz="1600" dirty="0">
                <a:solidFill>
                  <a:srgbClr val="0000FF"/>
                </a:solidFill>
                <a:highlight>
                  <a:srgbClr val="FFFFFF"/>
                </a:highlight>
              </a:rPr>
              <a:t>await</a:t>
            </a:r>
            <a:r>
              <a:rPr lang="en-US" sz="1600" dirty="0">
                <a:solidFill>
                  <a:srgbClr val="000000"/>
                </a:solidFill>
                <a:highlight>
                  <a:srgbClr val="FFFFFF"/>
                </a:highlight>
              </a:rPr>
              <a:t> </a:t>
            </a:r>
            <a:r>
              <a:rPr lang="en-US" sz="1600" dirty="0" err="1">
                <a:solidFill>
                  <a:srgbClr val="000000"/>
                </a:solidFill>
                <a:highlight>
                  <a:srgbClr val="FFFFFF"/>
                </a:highlight>
              </a:rPr>
              <a:t>request.GetResponseAsync</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using </a:t>
            </a:r>
            <a:r>
              <a:rPr lang="en-US" sz="1600" dirty="0">
                <a:solidFill>
                  <a:srgbClr val="000000"/>
                </a:solidFill>
                <a:highlight>
                  <a:srgbClr val="FFFFFF"/>
                </a:highlight>
              </a:rPr>
              <a:t>(</a:t>
            </a:r>
            <a:r>
              <a:rPr lang="en-US" sz="1600" dirty="0" err="1">
                <a:solidFill>
                  <a:srgbClr val="0000FF"/>
                </a:solidFill>
                <a:highlight>
                  <a:srgbClr val="FFFFFF"/>
                </a:highlight>
              </a:rPr>
              <a:t>var</a:t>
            </a:r>
            <a:r>
              <a:rPr lang="en-US" sz="1600" dirty="0">
                <a:solidFill>
                  <a:srgbClr val="000000"/>
                </a:solidFill>
                <a:highlight>
                  <a:srgbClr val="FFFFFF"/>
                </a:highlight>
              </a:rPr>
              <a:t> stream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err="1">
                <a:solidFill>
                  <a:srgbClr val="2B91AF"/>
                </a:solidFill>
                <a:highlight>
                  <a:srgbClr val="FFFFFF"/>
                </a:highlight>
              </a:rPr>
              <a:t>StreamReader</a:t>
            </a:r>
            <a:r>
              <a:rPr lang="en-US" sz="1600" dirty="0">
                <a:solidFill>
                  <a:srgbClr val="000000"/>
                </a:solidFill>
                <a:highlight>
                  <a:srgbClr val="FFFFFF"/>
                </a:highlight>
              </a:rPr>
              <a:t>(</a:t>
            </a:r>
            <a:r>
              <a:rPr lang="en-US" sz="1600" dirty="0" err="1">
                <a:solidFill>
                  <a:srgbClr val="000000"/>
                </a:solidFill>
                <a:highlight>
                  <a:srgbClr val="FFFFFF"/>
                </a:highlight>
              </a:rPr>
              <a:t>response.GetResponseStream</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00"/>
                </a:solidFill>
                <a:effectLst>
                  <a:glow rad="381000">
                    <a:srgbClr val="FFFF00"/>
                  </a:glow>
                </a:effectLst>
                <a:highlight>
                  <a:srgbClr val="FFFFFF"/>
                </a:highlight>
              </a:rPr>
              <a:t>m_GetResponse</a:t>
            </a:r>
            <a:r>
              <a:rPr lang="en-US" sz="1600" dirty="0">
                <a:solidFill>
                  <a:srgbClr val="000000"/>
                </a:solidFill>
                <a:effectLst>
                  <a:glow rad="381000">
                    <a:srgbClr val="FFFF00"/>
                  </a:glow>
                </a:effectLst>
                <a:highlight>
                  <a:srgbClr val="FFFFFF"/>
                </a:highlight>
              </a:rPr>
              <a:t> </a:t>
            </a:r>
            <a:r>
              <a:rPr lang="en-US" sz="1600" dirty="0">
                <a:solidFill>
                  <a:srgbClr val="000000"/>
                </a:solidFill>
                <a:highlight>
                  <a:srgbClr val="FFFFFF"/>
                </a:highlight>
              </a:rPr>
              <a:t>= </a:t>
            </a:r>
            <a:r>
              <a:rPr lang="en-US" sz="1600" dirty="0" err="1">
                <a:solidFill>
                  <a:srgbClr val="000000"/>
                </a:solidFill>
                <a:highlight>
                  <a:srgbClr val="FFFFFF"/>
                </a:highlight>
              </a:rPr>
              <a:t>stream.ReadToEnd</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smtClean="0"/>
              <a:t>Async void is only for event handlers</a:t>
            </a:r>
            <a:endParaRPr lang="en-US" dirty="0"/>
          </a:p>
        </p:txBody>
      </p:sp>
      <p:grpSp>
        <p:nvGrpSpPr>
          <p:cNvPr id="11" name="Group 10"/>
          <p:cNvGrpSpPr/>
          <p:nvPr/>
        </p:nvGrpSpPr>
        <p:grpSpPr>
          <a:xfrm>
            <a:off x="2771369" y="4352961"/>
            <a:ext cx="457161" cy="278196"/>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sz="1600" dirty="0">
                  <a:solidFill>
                    <a:schemeClr val="accent1">
                      <a:lumMod val="60000"/>
                      <a:lumOff val="40000"/>
                    </a:scheme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2" name="Group 11"/>
          <p:cNvGrpSpPr/>
          <p:nvPr/>
        </p:nvGrpSpPr>
        <p:grpSpPr>
          <a:xfrm>
            <a:off x="3932238" y="4296259"/>
            <a:ext cx="515535" cy="418311"/>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sz="1600" dirty="0">
                  <a:solidFill>
                    <a:srgbClr val="000000"/>
                  </a:solidFill>
                  <a:latin typeface="Consolas" panose="020B0609020204030204" pitchFamily="49" charset="0"/>
                  <a:cs typeface="Consolas" panose="020B0609020204030204" pitchFamily="49" charset="0"/>
                </a:rPr>
                <a:t>Async</a:t>
              </a: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 name="Group 12"/>
          <p:cNvGrpSpPr/>
          <p:nvPr/>
        </p:nvGrpSpPr>
        <p:grpSpPr>
          <a:xfrm>
            <a:off x="2771369" y="1896940"/>
            <a:ext cx="515535" cy="384712"/>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sz="1600" dirty="0">
                  <a:solidFill>
                    <a:srgbClr val="000000"/>
                  </a:solidFill>
                  <a:latin typeface="Consolas" panose="020B0609020204030204" pitchFamily="49" charset="0"/>
                  <a:cs typeface="Consolas" panose="020B0609020204030204" pitchFamily="49" charset="0"/>
                </a:rPr>
                <a:t>Async</a:t>
              </a: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1" name="Rectangle 30"/>
          <p:cNvSpPr/>
          <p:nvPr/>
        </p:nvSpPr>
        <p:spPr>
          <a:xfrm>
            <a:off x="1493837" y="2049462"/>
            <a:ext cx="515535" cy="191675"/>
          </a:xfrm>
          <a:prstGeom prst="rect">
            <a:avLst/>
          </a:prstGeom>
          <a:solidFill>
            <a:srgbClr val="FFFF00"/>
          </a:solidFill>
        </p:spPr>
        <p:txBody>
          <a:bodyPr wrap="none" lIns="0" tIns="0" rIns="0" bIns="0" anchor="ctr" anchorCtr="1">
            <a:noAutofit/>
          </a:bodyPr>
          <a:lstStyle/>
          <a:p>
            <a:r>
              <a:rPr lang="en-US" sz="1600" dirty="0">
                <a:latin typeface="Consolas" panose="020B0609020204030204" pitchFamily="49" charset="0"/>
                <a:cs typeface="Consolas" panose="020B0609020204030204" pitchFamily="49" charset="0"/>
              </a:rPr>
              <a:t>await</a:t>
            </a:r>
          </a:p>
        </p:txBody>
      </p:sp>
      <p:sp>
        <p:nvSpPr>
          <p:cNvPr id="42" name="Freeform 41"/>
          <p:cNvSpPr/>
          <p:nvPr/>
        </p:nvSpPr>
        <p:spPr bwMode="auto">
          <a:xfrm>
            <a:off x="2083785" y="2394500"/>
            <a:ext cx="2458052" cy="112162"/>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9021902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54107" y="1782909"/>
            <a:ext cx="9326563" cy="434303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32337" y="1782908"/>
            <a:ext cx="9290337" cy="4343030"/>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Threadpool</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980237" y="2582862"/>
            <a:ext cx="4401950" cy="251438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ts val="900"/>
              </a:spcAft>
            </a:pPr>
            <a:r>
              <a:rPr lang="en-US" sz="3000" dirty="0">
                <a:gradFill>
                  <a:gsLst>
                    <a:gs pos="0">
                      <a:srgbClr val="FFFFFF"/>
                    </a:gs>
                    <a:gs pos="100000">
                      <a:srgbClr val="FFFFFF"/>
                    </a:gs>
                  </a:gsLst>
                  <a:lin ang="5400000" scaled="0"/>
                </a:gradFill>
                <a:latin typeface="+mj-lt"/>
                <a:ea typeface="Segoe UI" pitchFamily="34" charset="0"/>
                <a:cs typeface="Segoe UI" pitchFamily="34" charset="0"/>
              </a:rPr>
              <a:t>User:</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“How to parallelize my code?”</a:t>
            </a:r>
            <a:br>
              <a:rPr lang="en-US" dirty="0">
                <a:gradFill>
                  <a:gsLst>
                    <a:gs pos="0">
                      <a:srgbClr val="FFFFFF"/>
                    </a:gs>
                    <a:gs pos="100000">
                      <a:srgbClr val="FFFFFF"/>
                    </a:gs>
                  </a:gsLst>
                  <a:lin ang="5400000" scaled="0"/>
                </a:gradFill>
                <a:ea typeface="Segoe UI" pitchFamily="34" charset="0"/>
                <a:cs typeface="Segoe UI" pitchFamily="34" charset="0"/>
              </a:rPr>
            </a:b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r>
              <a:rPr lang="en-US" sz="3000" dirty="0">
                <a:gradFill>
                  <a:gsLst>
                    <a:gs pos="0">
                      <a:srgbClr val="FFFFFF"/>
                    </a:gs>
                    <a:gs pos="100000">
                      <a:srgbClr val="FFFFFF"/>
                    </a:gs>
                  </a:gsLst>
                  <a:lin ang="5400000" scaled="0"/>
                </a:gradFill>
                <a:latin typeface="+mj-lt"/>
                <a:ea typeface="Segoe UI" pitchFamily="34" charset="0"/>
                <a:cs typeface="Segoe UI" pitchFamily="34" charset="0"/>
              </a:rPr>
              <a:t>Diagnosis &amp; Fix:</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User’s code was not CPU-bound:</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should use await, not </a:t>
            </a:r>
            <a:r>
              <a:rPr lang="en-US" dirty="0" err="1">
                <a:gradFill>
                  <a:gsLst>
                    <a:gs pos="0">
                      <a:srgbClr val="FFFFFF"/>
                    </a:gs>
                    <a:gs pos="100000">
                      <a:srgbClr val="FFFFFF"/>
                    </a:gs>
                  </a:gsLst>
                  <a:lin ang="5400000" scaled="0"/>
                </a:gradFill>
                <a:ea typeface="Segoe UI" pitchFamily="34" charset="0"/>
                <a:cs typeface="Segoe UI" pitchFamily="34" charset="0"/>
              </a:rPr>
              <a:t>Parallel.For</a:t>
            </a:r>
            <a:r>
              <a:rPr lang="en-US"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424290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198072"/>
          </a:xfrm>
          <a:noFill/>
        </p:spPr>
        <p:txBody>
          <a:bodyPr/>
          <a:lstStyle/>
          <a:p>
            <a:pPr marL="0" indent="0">
              <a:buNone/>
            </a:pPr>
            <a:endParaRPr lang="en-US" sz="1600" dirty="0">
              <a:solidFill>
                <a:srgbClr val="0000FF"/>
              </a:solidFill>
              <a:highlight>
                <a:srgbClr val="FFFFFF"/>
              </a:highlight>
            </a:endParaRPr>
          </a:p>
          <a:p>
            <a:pPr marL="0" indent="0">
              <a:buNone/>
            </a:pPr>
            <a:r>
              <a:rPr lang="en-US" sz="1600" dirty="0">
                <a:solidFill>
                  <a:srgbClr val="008000"/>
                </a:solidFill>
                <a:highlight>
                  <a:srgbClr val="FFFFFF"/>
                </a:highlight>
              </a:rPr>
              <a:t>// </a:t>
            </a:r>
            <a:r>
              <a:rPr lang="en-US" sz="1600" dirty="0" err="1" smtClean="0">
                <a:solidFill>
                  <a:srgbClr val="008000"/>
                </a:solidFill>
                <a:highlight>
                  <a:srgbClr val="FFFFFF"/>
                </a:highlight>
              </a:rPr>
              <a:t>var</a:t>
            </a:r>
            <a:r>
              <a:rPr lang="en-US" sz="1600" dirty="0" smtClean="0">
                <a:solidFill>
                  <a:srgbClr val="008000"/>
                </a:solidFill>
                <a:highlight>
                  <a:srgbClr val="FFFFFF"/>
                </a:highlight>
              </a:rPr>
              <a:t> houses </a:t>
            </a:r>
            <a:r>
              <a:rPr lang="en-US" sz="1600" dirty="0">
                <a:solidFill>
                  <a:srgbClr val="008000"/>
                </a:solidFill>
                <a:highlight>
                  <a:srgbClr val="FFFFFF"/>
                </a:highlight>
              </a:rPr>
              <a:t>= </a:t>
            </a:r>
            <a:r>
              <a:rPr lang="en-US" sz="1600" dirty="0" err="1">
                <a:solidFill>
                  <a:srgbClr val="008000"/>
                </a:solidFill>
                <a:highlight>
                  <a:srgbClr val="FFFFFF"/>
                </a:highlight>
              </a:rPr>
              <a:t>LoadHousesSequentially</a:t>
            </a:r>
            <a:r>
              <a:rPr lang="en-US" sz="1600" dirty="0">
                <a:solidFill>
                  <a:srgbClr val="008000"/>
                </a:solidFill>
                <a:highlight>
                  <a:srgbClr val="FFFFFF"/>
                </a:highlight>
              </a:rPr>
              <a:t>(1,5);</a:t>
            </a:r>
          </a:p>
          <a:p>
            <a:pPr marL="0" indent="0">
              <a:buNone/>
            </a:pPr>
            <a:r>
              <a:rPr lang="en-US" sz="1600" dirty="0">
                <a:solidFill>
                  <a:srgbClr val="008000"/>
                </a:solidFill>
                <a:highlight>
                  <a:srgbClr val="FFFFFF"/>
                </a:highlight>
              </a:rPr>
              <a:t>// </a:t>
            </a:r>
            <a:r>
              <a:rPr lang="en-US" sz="1600" dirty="0" smtClean="0">
                <a:solidFill>
                  <a:srgbClr val="008000"/>
                </a:solidFill>
                <a:highlight>
                  <a:srgbClr val="FFFFFF"/>
                </a:highlight>
              </a:rPr>
              <a:t>Bind houses to UI control;</a:t>
            </a:r>
            <a:endParaRPr lang="en-US" sz="1600" dirty="0">
              <a:solidFill>
                <a:srgbClr val="008000"/>
              </a:solidFill>
              <a:highlight>
                <a:srgbClr val="FFFFFF"/>
              </a:highlight>
            </a:endParaRPr>
          </a:p>
          <a:p>
            <a:pPr marL="0" indent="0">
              <a:buNone/>
            </a:pPr>
            <a:endParaRPr lang="en-US" sz="1600" dirty="0">
              <a:solidFill>
                <a:srgbClr val="0000FF"/>
              </a:solidFill>
              <a:highlight>
                <a:srgbClr val="FFFFFF"/>
              </a:highlight>
            </a:endParaRPr>
          </a:p>
          <a:p>
            <a:pPr marL="0" indent="0">
              <a:buNone/>
            </a:pPr>
            <a:r>
              <a:rPr lang="en-US" sz="1600" dirty="0">
                <a:solidFill>
                  <a:srgbClr val="0000FF"/>
                </a:solidFill>
                <a:highlight>
                  <a:srgbClr val="FFFFFF"/>
                </a:highlight>
              </a:rPr>
              <a:t>public</a:t>
            </a:r>
            <a:r>
              <a:rPr lang="en-US" sz="1600" dirty="0">
                <a:solidFill>
                  <a:srgbClr val="000000"/>
                </a:solidFill>
                <a:highlight>
                  <a:srgbClr val="FFFFFF"/>
                </a:highlight>
              </a:rPr>
              <a:t> </a:t>
            </a:r>
            <a:r>
              <a:rPr lang="en-US" sz="1600" dirty="0">
                <a:solidFill>
                  <a:srgbClr val="2B91AF"/>
                </a:solidFill>
                <a:highlight>
                  <a:srgbClr val="FFFFFF"/>
                </a:highlight>
              </a:rPr>
              <a:t>List</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 </a:t>
            </a:r>
            <a:r>
              <a:rPr lang="en-US" sz="1600" dirty="0" err="1">
                <a:solidFill>
                  <a:srgbClr val="000000"/>
                </a:solidFill>
                <a:highlight>
                  <a:srgbClr val="FFFFFF"/>
                </a:highlight>
              </a:rPr>
              <a:t>LoadHousesSequentially</a:t>
            </a:r>
            <a:r>
              <a:rPr lang="en-US" sz="1600" dirty="0">
                <a:solidFill>
                  <a:srgbClr val="000000"/>
                </a:solidFill>
                <a:highlight>
                  <a:srgbClr val="FFFFFF"/>
                </a:highlight>
              </a:rPr>
              <a:t>(</a:t>
            </a:r>
            <a:r>
              <a:rPr lang="en-US" sz="1600" dirty="0" err="1">
                <a:solidFill>
                  <a:srgbClr val="0000FF"/>
                </a:solidFill>
                <a:highlight>
                  <a:srgbClr val="FFFFFF"/>
                </a:highlight>
              </a:rPr>
              <a:t>int</a:t>
            </a:r>
            <a:r>
              <a:rPr lang="en-US" sz="1600" dirty="0">
                <a:solidFill>
                  <a:srgbClr val="000000"/>
                </a:solidFill>
                <a:highlight>
                  <a:srgbClr val="FFFFFF"/>
                </a:highlight>
              </a:rPr>
              <a:t> first, </a:t>
            </a:r>
            <a:r>
              <a:rPr lang="en-US" sz="1600" dirty="0" err="1">
                <a:solidFill>
                  <a:srgbClr val="0000FF"/>
                </a:solidFill>
                <a:highlight>
                  <a:srgbClr val="FFFFFF"/>
                </a:highlight>
              </a:rPr>
              <a:t>int</a:t>
            </a:r>
            <a:r>
              <a:rPr lang="en-US" sz="1600" dirty="0">
                <a:solidFill>
                  <a:srgbClr val="000000"/>
                </a:solidFill>
                <a:highlight>
                  <a:srgbClr val="FFFFFF"/>
                </a:highlight>
              </a:rPr>
              <a:t> last)</a:t>
            </a:r>
          </a:p>
          <a:p>
            <a:pPr marL="0" indent="0">
              <a:buNone/>
            </a:pP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a:t>
            </a:r>
            <a:r>
              <a:rPr lang="en-US" sz="1600" dirty="0" err="1">
                <a:solidFill>
                  <a:srgbClr val="000000"/>
                </a:solidFill>
                <a:highlight>
                  <a:srgbClr val="FFFFFF"/>
                </a:highlight>
              </a:rPr>
              <a:t>loadedHouses</a:t>
            </a:r>
            <a:r>
              <a:rPr lang="en-US" sz="1600" dirty="0">
                <a:solidFill>
                  <a:srgbClr val="000000"/>
                </a:solidFill>
                <a:highlight>
                  <a:srgbClr val="FFFFFF"/>
                </a:highlight>
              </a:rPr>
              <a:t>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a:solidFill>
                  <a:srgbClr val="2B91AF"/>
                </a:solidFill>
                <a:highlight>
                  <a:srgbClr val="FFFFFF"/>
                </a:highlight>
              </a:rPr>
              <a:t>List</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a:t>
            </a:r>
          </a:p>
          <a:p>
            <a:pPr marL="0" indent="0">
              <a:buNone/>
            </a:pPr>
            <a:endParaRPr lang="en-US" sz="1600" dirty="0">
              <a:solidFill>
                <a:srgbClr val="000000"/>
              </a:solidFill>
              <a:highlight>
                <a:srgbClr val="FFFFFF"/>
              </a:highlight>
            </a:endParaRPr>
          </a:p>
          <a:p>
            <a:pPr marL="0" indent="0">
              <a:buNone/>
            </a:pPr>
            <a:r>
              <a:rPr lang="nn-NO" sz="1600" dirty="0">
                <a:solidFill>
                  <a:srgbClr val="000000"/>
                </a:solidFill>
                <a:highlight>
                  <a:srgbClr val="FFFFFF"/>
                </a:highlight>
              </a:rPr>
              <a:t>    </a:t>
            </a:r>
            <a:r>
              <a:rPr lang="nn-NO" sz="1600" dirty="0">
                <a:solidFill>
                  <a:srgbClr val="0000FF"/>
                </a:solidFill>
                <a:highlight>
                  <a:srgbClr val="FFFFFF"/>
                </a:highlight>
              </a:rPr>
              <a:t>for</a:t>
            </a:r>
            <a:r>
              <a:rPr lang="nn-NO" sz="1600" dirty="0">
                <a:solidFill>
                  <a:srgbClr val="000000"/>
                </a:solidFill>
                <a:highlight>
                  <a:srgbClr val="FFFFFF"/>
                </a:highlight>
              </a:rPr>
              <a:t> (</a:t>
            </a:r>
            <a:r>
              <a:rPr lang="nn-NO" sz="1600" dirty="0">
                <a:solidFill>
                  <a:srgbClr val="0000FF"/>
                </a:solidFill>
                <a:highlight>
                  <a:srgbClr val="FFFFFF"/>
                </a:highlight>
              </a:rPr>
              <a:t>int</a:t>
            </a:r>
            <a:r>
              <a:rPr lang="nn-NO" sz="1600" dirty="0">
                <a:solidFill>
                  <a:srgbClr val="000000"/>
                </a:solidFill>
                <a:highlight>
                  <a:srgbClr val="FFFFFF"/>
                </a:highlight>
              </a:rPr>
              <a:t> i = first; i &lt;= last; i++) {</a:t>
            </a:r>
          </a:p>
          <a:p>
            <a:pPr marL="0" indent="0">
              <a:buNone/>
            </a:pPr>
            <a:r>
              <a:rPr lang="en-US" sz="1600" dirty="0">
                <a:solidFill>
                  <a:srgbClr val="000000"/>
                </a:solidFill>
                <a:highlight>
                  <a:srgbClr val="FFFFFF"/>
                </a:highlight>
              </a:rPr>
              <a:t>        </a:t>
            </a:r>
            <a:r>
              <a:rPr lang="en-US" sz="1600" dirty="0">
                <a:solidFill>
                  <a:srgbClr val="2B91AF"/>
                </a:solidFill>
                <a:highlight>
                  <a:srgbClr val="FFFFFF"/>
                </a:highlight>
              </a:rPr>
              <a:t>House</a:t>
            </a:r>
            <a:r>
              <a:rPr lang="en-US" sz="1600" dirty="0">
                <a:solidFill>
                  <a:srgbClr val="000000"/>
                </a:solidFill>
                <a:highlight>
                  <a:srgbClr val="FFFFFF"/>
                </a:highlight>
              </a:rPr>
              <a:t> </a:t>
            </a:r>
            <a:r>
              <a:rPr lang="en-US" sz="1600" dirty="0" err="1">
                <a:solidFill>
                  <a:srgbClr val="000000"/>
                </a:solidFill>
                <a:highlight>
                  <a:srgbClr val="FFFFFF"/>
                </a:highlight>
              </a:rPr>
              <a:t>house</a:t>
            </a:r>
            <a:r>
              <a:rPr lang="en-US" sz="1600" dirty="0">
                <a:solidFill>
                  <a:srgbClr val="000000"/>
                </a:solidFill>
                <a:highlight>
                  <a:srgbClr val="FFFFFF"/>
                </a:highlight>
              </a:rPr>
              <a:t> = </a:t>
            </a:r>
            <a:r>
              <a:rPr lang="en-US" sz="1600" dirty="0" err="1">
                <a:solidFill>
                  <a:srgbClr val="2B91AF"/>
                </a:solidFill>
                <a:highlight>
                  <a:srgbClr val="FFFFFF"/>
                </a:highlight>
              </a:rPr>
              <a:t>House</a:t>
            </a:r>
            <a:r>
              <a:rPr lang="en-US" sz="1600" dirty="0" err="1">
                <a:solidFill>
                  <a:srgbClr val="000000"/>
                </a:solidFill>
                <a:highlight>
                  <a:srgbClr val="FFFFFF"/>
                </a:highlight>
              </a:rPr>
              <a:t>.Deserialize</a:t>
            </a:r>
            <a:r>
              <a:rPr lang="en-US" sz="1600" dirty="0">
                <a:solidFill>
                  <a:srgbClr val="000000"/>
                </a:solidFill>
                <a:highlight>
                  <a:srgbClr val="FFFFFF"/>
                </a:highlight>
              </a:rPr>
              <a:t>(</a:t>
            </a:r>
            <a:r>
              <a:rPr lang="en-US" sz="1600" dirty="0" err="1">
                <a:solidFill>
                  <a:srgbClr val="000000"/>
                </a:solidFill>
                <a:highlight>
                  <a:srgbClr val="FFFFFF"/>
                </a:highlight>
              </a:rPr>
              <a:t>i</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loadedHouses.Add</a:t>
            </a:r>
            <a:r>
              <a:rPr lang="en-US" sz="1600" dirty="0">
                <a:solidFill>
                  <a:srgbClr val="000000"/>
                </a:solidFill>
                <a:highlight>
                  <a:srgbClr val="FFFFFF"/>
                </a:highlight>
              </a:rPr>
              <a:t>(house);</a:t>
            </a:r>
          </a:p>
          <a:p>
            <a:pPr marL="0" indent="0">
              <a:buNone/>
            </a:pPr>
            <a:r>
              <a:rPr lang="en-US" sz="1600" dirty="0">
                <a:solidFill>
                  <a:srgbClr val="000000"/>
                </a:solidFill>
                <a:highlight>
                  <a:srgbClr val="FFFFFF"/>
                </a:highlight>
              </a:rPr>
              <a:t>    }</a:t>
            </a:r>
          </a:p>
          <a:p>
            <a:pPr marL="0" indent="0">
              <a:buNone/>
            </a:pP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return</a:t>
            </a:r>
            <a:r>
              <a:rPr lang="en-US" sz="1600" dirty="0">
                <a:solidFill>
                  <a:srgbClr val="000000"/>
                </a:solidFill>
                <a:highlight>
                  <a:srgbClr val="FFFFFF"/>
                </a:highlight>
              </a:rPr>
              <a:t> </a:t>
            </a:r>
            <a:r>
              <a:rPr lang="en-US" sz="1600" dirty="0" err="1">
                <a:solidFill>
                  <a:srgbClr val="000000"/>
                </a:solidFill>
                <a:highlight>
                  <a:srgbClr val="FFFFFF"/>
                </a:highlight>
              </a:rPr>
              <a:t>loadedHouses</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a:t>
            </a:r>
          </a:p>
        </p:txBody>
      </p:sp>
      <p:sp>
        <p:nvSpPr>
          <p:cNvPr id="2" name="Title 1"/>
          <p:cNvSpPr>
            <a:spLocks noGrp="1"/>
          </p:cNvSpPr>
          <p:nvPr>
            <p:ph type="title"/>
          </p:nvPr>
        </p:nvSpPr>
        <p:spPr/>
        <p:txBody>
          <a:bodyPr vert="horz" wrap="square" lIns="146304" tIns="91440" rIns="146304" bIns="91440" rtlCol="0" anchor="t">
            <a:noAutofit/>
          </a:bodyPr>
          <a:lstStyle/>
          <a:p>
            <a:r>
              <a:rPr lang="en-US" dirty="0" err="1"/>
              <a:t>Threadpool</a:t>
            </a:r>
            <a:endParaRPr lang="en-US" dirty="0"/>
          </a:p>
        </p:txBody>
      </p:sp>
      <p:grpSp>
        <p:nvGrpSpPr>
          <p:cNvPr id="6" name="Group 5"/>
          <p:cNvGrpSpPr/>
          <p:nvPr/>
        </p:nvGrpSpPr>
        <p:grpSpPr>
          <a:xfrm>
            <a:off x="4057469" y="1592262"/>
            <a:ext cx="2160769" cy="4000160"/>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work1</a:t>
              </a: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response out</a:t>
              </a:r>
              <a:br>
                <a:rPr lang="en-US" dirty="0">
                  <a:solidFill>
                    <a:srgbClr val="000000"/>
                  </a:solidFill>
                </a:rPr>
              </a:br>
              <a:r>
                <a:rPr lang="en-US" dirty="0">
                  <a:solidFill>
                    <a:srgbClr val="000000"/>
                  </a:solidFill>
                </a:rPr>
                <a:t>500ms</a:t>
              </a:r>
            </a:p>
          </p:txBody>
        </p:sp>
        <p:sp>
          <p:nvSpPr>
            <p:cNvPr id="13" name="Rectangle 12"/>
            <p:cNvSpPr/>
            <p:nvPr/>
          </p:nvSpPr>
          <p:spPr bwMode="auto">
            <a:xfrm>
              <a:off x="1999420" y="26791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work2</a:t>
              </a:r>
            </a:p>
          </p:txBody>
        </p:sp>
        <p:sp>
          <p:nvSpPr>
            <p:cNvPr id="14" name="Rectangle 13"/>
            <p:cNvSpPr/>
            <p:nvPr/>
          </p:nvSpPr>
          <p:spPr bwMode="auto">
            <a:xfrm>
              <a:off x="1999420" y="366952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work3</a:t>
              </a:r>
            </a:p>
          </p:txBody>
        </p:sp>
        <p:sp>
          <p:nvSpPr>
            <p:cNvPr id="15" name="Rectangle 14"/>
            <p:cNvSpPr/>
            <p:nvPr/>
          </p:nvSpPr>
          <p:spPr bwMode="auto">
            <a:xfrm>
              <a:off x="1973005" y="465991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work4</a:t>
              </a:r>
            </a:p>
          </p:txBody>
        </p:sp>
        <p:sp>
          <p:nvSpPr>
            <p:cNvPr id="16" name="Rectangle 15"/>
            <p:cNvSpPr/>
            <p:nvPr/>
          </p:nvSpPr>
          <p:spPr bwMode="auto">
            <a:xfrm>
              <a:off x="1991560" y="56509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work5</a:t>
              </a:r>
            </a:p>
          </p:txBody>
        </p:sp>
      </p:grpSp>
    </p:spTree>
    <p:extLst>
      <p:ext uri="{BB962C8B-B14F-4D97-AF65-F5344CB8AC3E}">
        <p14:creationId xmlns:p14="http://schemas.microsoft.com/office/powerpoint/2010/main" val="3577084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198072"/>
          </a:xfrm>
          <a:noFill/>
        </p:spPr>
        <p:txBody>
          <a:bodyPr/>
          <a:lstStyle/>
          <a:p>
            <a:pPr marL="0" indent="0">
              <a:buNone/>
            </a:pPr>
            <a:endParaRPr lang="en-US" sz="1600" dirty="0">
              <a:solidFill>
                <a:srgbClr val="0000FF"/>
              </a:solidFill>
              <a:highlight>
                <a:srgbClr val="FFFFFF"/>
              </a:highlight>
            </a:endParaRPr>
          </a:p>
          <a:p>
            <a:pPr marL="0" indent="0">
              <a:buNone/>
            </a:pPr>
            <a:r>
              <a:rPr lang="en-US" sz="1600" dirty="0">
                <a:solidFill>
                  <a:srgbClr val="008000"/>
                </a:solidFill>
                <a:highlight>
                  <a:srgbClr val="FFFFFF"/>
                </a:highlight>
              </a:rPr>
              <a:t>// </a:t>
            </a:r>
            <a:r>
              <a:rPr lang="en-US" sz="1600" dirty="0" err="1">
                <a:solidFill>
                  <a:srgbClr val="008000"/>
                </a:solidFill>
                <a:highlight>
                  <a:srgbClr val="FFFFFF"/>
                </a:highlight>
              </a:rPr>
              <a:t>var</a:t>
            </a:r>
            <a:r>
              <a:rPr lang="en-US" sz="1600" dirty="0">
                <a:solidFill>
                  <a:srgbClr val="008000"/>
                </a:solidFill>
                <a:highlight>
                  <a:srgbClr val="FFFFFF"/>
                </a:highlight>
              </a:rPr>
              <a:t> houses = </a:t>
            </a:r>
            <a:r>
              <a:rPr lang="en-US" sz="1600" dirty="0" err="1" smtClean="0">
                <a:solidFill>
                  <a:srgbClr val="008000"/>
                </a:solidFill>
                <a:highlight>
                  <a:srgbClr val="FFFFFF"/>
                </a:highlight>
              </a:rPr>
              <a:t>LoadHousesInParallel</a:t>
            </a:r>
            <a:r>
              <a:rPr lang="en-US" sz="1600" dirty="0" smtClean="0">
                <a:solidFill>
                  <a:srgbClr val="008000"/>
                </a:solidFill>
                <a:highlight>
                  <a:srgbClr val="FFFFFF"/>
                </a:highlight>
              </a:rPr>
              <a:t>(1,5</a:t>
            </a:r>
            <a:r>
              <a:rPr lang="en-US" sz="1600" dirty="0">
                <a:solidFill>
                  <a:srgbClr val="008000"/>
                </a:solidFill>
                <a:highlight>
                  <a:srgbClr val="FFFFFF"/>
                </a:highlight>
              </a:rPr>
              <a:t>);</a:t>
            </a:r>
          </a:p>
          <a:p>
            <a:pPr marL="0" indent="0">
              <a:buNone/>
            </a:pPr>
            <a:r>
              <a:rPr lang="en-US" sz="1600" dirty="0">
                <a:solidFill>
                  <a:srgbClr val="008000"/>
                </a:solidFill>
                <a:highlight>
                  <a:srgbClr val="FFFFFF"/>
                </a:highlight>
              </a:rPr>
              <a:t>// Bind houses to UI control;</a:t>
            </a:r>
          </a:p>
          <a:p>
            <a:pPr marL="0" indent="0">
              <a:buNone/>
            </a:pPr>
            <a:endParaRPr lang="en-US" sz="1600" dirty="0">
              <a:solidFill>
                <a:srgbClr val="0000FF"/>
              </a:solidFill>
              <a:highlight>
                <a:srgbClr val="FFFFFF"/>
              </a:highlight>
            </a:endParaRPr>
          </a:p>
          <a:p>
            <a:pPr marL="0" indent="0">
              <a:buNone/>
            </a:pPr>
            <a:r>
              <a:rPr lang="en-US" sz="1600" dirty="0">
                <a:solidFill>
                  <a:srgbClr val="0000FF"/>
                </a:solidFill>
                <a:highlight>
                  <a:srgbClr val="FFFFFF"/>
                </a:highlight>
              </a:rPr>
              <a:t>public</a:t>
            </a:r>
            <a:r>
              <a:rPr lang="en-US" sz="1600" dirty="0">
                <a:solidFill>
                  <a:srgbClr val="000000"/>
                </a:solidFill>
                <a:highlight>
                  <a:srgbClr val="FFFFFF"/>
                </a:highlight>
              </a:rPr>
              <a:t> </a:t>
            </a:r>
            <a:r>
              <a:rPr lang="en-US" sz="1600" dirty="0">
                <a:solidFill>
                  <a:srgbClr val="2B91AF"/>
                </a:solidFill>
                <a:highlight>
                  <a:srgbClr val="FFFFFF"/>
                </a:highlight>
              </a:rPr>
              <a:t>List</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 </a:t>
            </a:r>
            <a:r>
              <a:rPr lang="en-US" sz="1600" dirty="0" err="1">
                <a:solidFill>
                  <a:srgbClr val="000000"/>
                </a:solidFill>
                <a:highlight>
                  <a:srgbClr val="FFFFFF"/>
                </a:highlight>
              </a:rPr>
              <a:t>LoadHousesInParallel</a:t>
            </a:r>
            <a:r>
              <a:rPr lang="en-US" sz="1600" dirty="0">
                <a:solidFill>
                  <a:srgbClr val="000000"/>
                </a:solidFill>
                <a:highlight>
                  <a:srgbClr val="FFFFFF"/>
                </a:highlight>
              </a:rPr>
              <a:t>(</a:t>
            </a:r>
            <a:r>
              <a:rPr lang="en-US" sz="1600" dirty="0" err="1">
                <a:solidFill>
                  <a:srgbClr val="0000FF"/>
                </a:solidFill>
                <a:highlight>
                  <a:srgbClr val="FFFFFF"/>
                </a:highlight>
              </a:rPr>
              <a:t>int</a:t>
            </a:r>
            <a:r>
              <a:rPr lang="en-US" sz="1600" dirty="0">
                <a:solidFill>
                  <a:srgbClr val="000000"/>
                </a:solidFill>
                <a:highlight>
                  <a:srgbClr val="FFFFFF"/>
                </a:highlight>
              </a:rPr>
              <a:t> first, </a:t>
            </a:r>
            <a:r>
              <a:rPr lang="en-US" sz="1600" dirty="0" err="1">
                <a:solidFill>
                  <a:srgbClr val="0000FF"/>
                </a:solidFill>
                <a:highlight>
                  <a:srgbClr val="FFFFFF"/>
                </a:highlight>
              </a:rPr>
              <a:t>int</a:t>
            </a:r>
            <a:r>
              <a:rPr lang="en-US" sz="1600" dirty="0">
                <a:solidFill>
                  <a:srgbClr val="000000"/>
                </a:solidFill>
                <a:highlight>
                  <a:srgbClr val="FFFFFF"/>
                </a:highlight>
              </a:rPr>
              <a:t> last)</a:t>
            </a:r>
          </a:p>
          <a:p>
            <a:pPr marL="0" indent="0">
              <a:buNone/>
            </a:pP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a:t>
            </a:r>
            <a:r>
              <a:rPr lang="en-US" sz="1600" dirty="0" err="1">
                <a:solidFill>
                  <a:srgbClr val="000000"/>
                </a:solidFill>
                <a:highlight>
                  <a:srgbClr val="FFFFFF"/>
                </a:highlight>
              </a:rPr>
              <a:t>loadedHouses</a:t>
            </a:r>
            <a:r>
              <a:rPr lang="en-US" sz="1600" dirty="0">
                <a:solidFill>
                  <a:srgbClr val="000000"/>
                </a:solidFill>
                <a:highlight>
                  <a:srgbClr val="FFFFFF"/>
                </a:highlight>
              </a:rPr>
              <a:t>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err="1">
                <a:solidFill>
                  <a:srgbClr val="2B91AF"/>
                </a:solidFill>
                <a:highlight>
                  <a:srgbClr val="FFFFFF"/>
                </a:highlight>
              </a:rPr>
              <a:t>BlockingCollection</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a:t>
            </a:r>
          </a:p>
          <a:p>
            <a:pPr marL="0" indent="0">
              <a:buNone/>
            </a:pP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r>
              <a:rPr lang="en-US" sz="1600" dirty="0" err="1">
                <a:solidFill>
                  <a:srgbClr val="2B91AF"/>
                </a:solidFill>
                <a:effectLst>
                  <a:glow rad="254000">
                    <a:srgbClr val="FFFF00"/>
                  </a:glow>
                </a:effectLst>
                <a:highlight>
                  <a:srgbClr val="FFFFFF"/>
                </a:highlight>
              </a:rPr>
              <a:t>Parallel</a:t>
            </a:r>
            <a:r>
              <a:rPr lang="en-US" sz="1600" dirty="0" err="1">
                <a:solidFill>
                  <a:srgbClr val="000000"/>
                </a:solidFill>
                <a:effectLst>
                  <a:glow rad="254000">
                    <a:srgbClr val="FFFF00"/>
                  </a:glow>
                </a:effectLst>
                <a:highlight>
                  <a:srgbClr val="FFFFFF"/>
                </a:highlight>
              </a:rPr>
              <a:t>.For</a:t>
            </a:r>
            <a:r>
              <a:rPr lang="en-US" sz="1600" dirty="0">
                <a:solidFill>
                  <a:srgbClr val="000000"/>
                </a:solidFill>
                <a:highlight>
                  <a:srgbClr val="FFFFFF"/>
                </a:highlight>
              </a:rPr>
              <a:t>(first, last+1, </a:t>
            </a:r>
            <a:r>
              <a:rPr lang="en-US" sz="1600" dirty="0" err="1">
                <a:solidFill>
                  <a:srgbClr val="000000"/>
                </a:solidFill>
                <a:highlight>
                  <a:srgbClr val="FFFFFF"/>
                </a:highlight>
              </a:rPr>
              <a:t>i</a:t>
            </a:r>
            <a:r>
              <a:rPr lang="en-US" sz="1600" dirty="0">
                <a:solidFill>
                  <a:srgbClr val="000000"/>
                </a:solidFill>
                <a:highlight>
                  <a:srgbClr val="FFFFFF"/>
                </a:highlight>
              </a:rPr>
              <a:t> =&gt; {</a:t>
            </a:r>
          </a:p>
          <a:p>
            <a:pPr marL="0" indent="0">
              <a:buNone/>
            </a:pPr>
            <a:r>
              <a:rPr lang="en-US" sz="1600" dirty="0">
                <a:solidFill>
                  <a:srgbClr val="000000"/>
                </a:solidFill>
                <a:highlight>
                  <a:srgbClr val="FFFFFF"/>
                </a:highlight>
              </a:rPr>
              <a:t>        </a:t>
            </a:r>
            <a:r>
              <a:rPr lang="en-US" sz="1600" dirty="0">
                <a:solidFill>
                  <a:srgbClr val="2B91AF"/>
                </a:solidFill>
                <a:highlight>
                  <a:srgbClr val="FFFFFF"/>
                </a:highlight>
              </a:rPr>
              <a:t>House</a:t>
            </a:r>
            <a:r>
              <a:rPr lang="en-US" sz="1600" dirty="0">
                <a:solidFill>
                  <a:srgbClr val="000000"/>
                </a:solidFill>
                <a:highlight>
                  <a:srgbClr val="FFFFFF"/>
                </a:highlight>
              </a:rPr>
              <a:t> </a:t>
            </a:r>
            <a:r>
              <a:rPr lang="en-US" sz="1600" dirty="0" err="1">
                <a:solidFill>
                  <a:srgbClr val="000000"/>
                </a:solidFill>
                <a:highlight>
                  <a:srgbClr val="FFFFFF"/>
                </a:highlight>
              </a:rPr>
              <a:t>house</a:t>
            </a:r>
            <a:r>
              <a:rPr lang="en-US" sz="1600" dirty="0">
                <a:solidFill>
                  <a:srgbClr val="000000"/>
                </a:solidFill>
                <a:highlight>
                  <a:srgbClr val="FFFFFF"/>
                </a:highlight>
              </a:rPr>
              <a:t> = </a:t>
            </a:r>
            <a:r>
              <a:rPr lang="en-US" sz="1600" dirty="0" err="1">
                <a:solidFill>
                  <a:srgbClr val="2B91AF"/>
                </a:solidFill>
                <a:highlight>
                  <a:srgbClr val="FFFFFF"/>
                </a:highlight>
              </a:rPr>
              <a:t>House</a:t>
            </a:r>
            <a:r>
              <a:rPr lang="en-US" sz="1600" dirty="0" err="1">
                <a:solidFill>
                  <a:srgbClr val="000000"/>
                </a:solidFill>
                <a:highlight>
                  <a:srgbClr val="FFFFFF"/>
                </a:highlight>
              </a:rPr>
              <a:t>.Deserialize</a:t>
            </a:r>
            <a:r>
              <a:rPr lang="en-US" sz="1600" dirty="0">
                <a:solidFill>
                  <a:srgbClr val="000000"/>
                </a:solidFill>
                <a:highlight>
                  <a:srgbClr val="FFFFFF"/>
                </a:highlight>
              </a:rPr>
              <a:t>(</a:t>
            </a:r>
            <a:r>
              <a:rPr lang="en-US" sz="1600" dirty="0" err="1">
                <a:solidFill>
                  <a:srgbClr val="000000"/>
                </a:solidFill>
                <a:highlight>
                  <a:srgbClr val="FFFFFF"/>
                </a:highlight>
              </a:rPr>
              <a:t>i</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        </a:t>
            </a:r>
            <a:r>
              <a:rPr lang="en-US" sz="1600" dirty="0" err="1">
                <a:solidFill>
                  <a:srgbClr val="000000"/>
                </a:solidFill>
                <a:highlight>
                  <a:srgbClr val="FFFFFF"/>
                </a:highlight>
              </a:rPr>
              <a:t>loadedHouses.Add</a:t>
            </a:r>
            <a:r>
              <a:rPr lang="en-US" sz="1600" dirty="0">
                <a:solidFill>
                  <a:srgbClr val="000000"/>
                </a:solidFill>
                <a:highlight>
                  <a:srgbClr val="FFFFFF"/>
                </a:highlight>
              </a:rPr>
              <a:t>(house);</a:t>
            </a:r>
          </a:p>
          <a:p>
            <a:pPr marL="0" indent="0">
              <a:buNone/>
            </a:pPr>
            <a:r>
              <a:rPr lang="en-US" sz="1600" dirty="0">
                <a:solidFill>
                  <a:srgbClr val="000000"/>
                </a:solidFill>
                <a:highlight>
                  <a:srgbClr val="FFFFFF"/>
                </a:highlight>
              </a:rPr>
              <a:t>    });</a:t>
            </a:r>
          </a:p>
          <a:p>
            <a:pPr marL="0" indent="0">
              <a:buNone/>
            </a:pPr>
            <a:endParaRPr lang="en-US" sz="1600" dirty="0">
              <a:solidFill>
                <a:srgbClr val="000000"/>
              </a:solidFill>
              <a:highlight>
                <a:srgbClr val="FFFFFF"/>
              </a:highlight>
            </a:endParaRPr>
          </a:p>
          <a:p>
            <a:pPr marL="0" indent="0">
              <a:buNone/>
            </a:pPr>
            <a:r>
              <a:rPr lang="en-US" sz="1600" dirty="0">
                <a:solidFill>
                  <a:srgbClr val="000000"/>
                </a:solidFill>
                <a:highlight>
                  <a:srgbClr val="FFFFFF"/>
                </a:highlight>
              </a:rPr>
              <a:t>    </a:t>
            </a:r>
            <a:r>
              <a:rPr lang="en-US" sz="1600" dirty="0">
                <a:solidFill>
                  <a:srgbClr val="0000FF"/>
                </a:solidFill>
                <a:highlight>
                  <a:srgbClr val="FFFFFF"/>
                </a:highlight>
              </a:rPr>
              <a:t>return</a:t>
            </a:r>
            <a:r>
              <a:rPr lang="en-US" sz="1600" dirty="0">
                <a:solidFill>
                  <a:srgbClr val="000000"/>
                </a:solidFill>
                <a:highlight>
                  <a:srgbClr val="FFFFFF"/>
                </a:highlight>
              </a:rPr>
              <a:t> </a:t>
            </a:r>
            <a:r>
              <a:rPr lang="en-US" sz="1600" dirty="0" err="1">
                <a:solidFill>
                  <a:srgbClr val="000000"/>
                </a:solidFill>
                <a:highlight>
                  <a:srgbClr val="FFFFFF"/>
                </a:highlight>
              </a:rPr>
              <a:t>loadedHouses.ToList</a:t>
            </a:r>
            <a:r>
              <a:rPr lang="en-US" sz="1600" dirty="0">
                <a:solidFill>
                  <a:srgbClr val="000000"/>
                </a:solidFill>
                <a:highlight>
                  <a:srgbClr val="FFFFFF"/>
                </a:highlight>
              </a:rPr>
              <a:t>();</a:t>
            </a:r>
          </a:p>
          <a:p>
            <a:pPr marL="0" indent="0">
              <a:buNone/>
            </a:pPr>
            <a:r>
              <a:rPr lang="en-US" sz="1600"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err="1"/>
              <a:t>Threadpool</a:t>
            </a:r>
            <a:endParaRPr lang="en-US" dirty="0"/>
          </a:p>
        </p:txBody>
      </p:sp>
      <p:sp>
        <p:nvSpPr>
          <p:cNvPr id="7" name="Flowchart: Magnetic Disk 6"/>
          <p:cNvSpPr/>
          <p:nvPr/>
        </p:nvSpPr>
        <p:spPr bwMode="auto">
          <a:xfrm>
            <a:off x="2553064" y="2869528"/>
            <a:ext cx="1542919" cy="1971507"/>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8" name="Rectangle 7"/>
          <p:cNvSpPr/>
          <p:nvPr/>
        </p:nvSpPr>
        <p:spPr bwMode="auto">
          <a:xfrm rot="2315391">
            <a:off x="2622762" y="3597013"/>
            <a:ext cx="550571" cy="342871"/>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1</a:t>
            </a:r>
          </a:p>
        </p:txBody>
      </p:sp>
      <p:sp>
        <p:nvSpPr>
          <p:cNvPr id="9" name="Rectangle 8"/>
          <p:cNvSpPr/>
          <p:nvPr/>
        </p:nvSpPr>
        <p:spPr bwMode="auto">
          <a:xfrm rot="20441060">
            <a:off x="3456544" y="3544150"/>
            <a:ext cx="550571" cy="342871"/>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2</a:t>
            </a:r>
          </a:p>
        </p:txBody>
      </p:sp>
      <p:sp>
        <p:nvSpPr>
          <p:cNvPr id="10" name="Rectangle 9"/>
          <p:cNvSpPr/>
          <p:nvPr/>
        </p:nvSpPr>
        <p:spPr bwMode="auto">
          <a:xfrm>
            <a:off x="3491174" y="4298156"/>
            <a:ext cx="550571" cy="342871"/>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3</a:t>
            </a:r>
          </a:p>
        </p:txBody>
      </p:sp>
      <p:sp>
        <p:nvSpPr>
          <p:cNvPr id="11" name="Rectangle 10"/>
          <p:cNvSpPr/>
          <p:nvPr/>
        </p:nvSpPr>
        <p:spPr bwMode="auto">
          <a:xfrm rot="18424794">
            <a:off x="3124515" y="3938395"/>
            <a:ext cx="550571" cy="342871"/>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4</a:t>
            </a:r>
          </a:p>
        </p:txBody>
      </p:sp>
      <p:sp>
        <p:nvSpPr>
          <p:cNvPr id="12" name="Rectangle 11"/>
          <p:cNvSpPr/>
          <p:nvPr/>
        </p:nvSpPr>
        <p:spPr bwMode="auto">
          <a:xfrm rot="1365348">
            <a:off x="2729068" y="4320627"/>
            <a:ext cx="550570" cy="34287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5</a:t>
            </a:r>
          </a:p>
        </p:txBody>
      </p:sp>
      <p:cxnSp>
        <p:nvCxnSpPr>
          <p:cNvPr id="4" name="Straight Arrow Connector 3"/>
          <p:cNvCxnSpPr/>
          <p:nvPr/>
        </p:nvCxnSpPr>
        <p:spPr>
          <a:xfrm flipH="1">
            <a:off x="6969798" y="2596461"/>
            <a:ext cx="1164" cy="2635466"/>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896675" y="2582940"/>
            <a:ext cx="23893" cy="2630942"/>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961046" y="5231927"/>
            <a:ext cx="2343653" cy="780796"/>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response out</a:t>
              </a:r>
              <a:br>
                <a:rPr lang="en-US" dirty="0">
                  <a:solidFill>
                    <a:srgbClr val="000000"/>
                  </a:solidFill>
                </a:rPr>
              </a:br>
              <a:r>
                <a:rPr lang="en-US" dirty="0">
                  <a:solidFill>
                    <a:srgbClr val="000000"/>
                  </a:solidFill>
                </a:rPr>
                <a:t>300ms</a:t>
              </a:r>
            </a:p>
          </p:txBody>
        </p:sp>
      </p:grpSp>
      <p:sp>
        <p:nvSpPr>
          <p:cNvPr id="16" name="Rectangle 15"/>
          <p:cNvSpPr/>
          <p:nvPr/>
        </p:nvSpPr>
        <p:spPr bwMode="auto">
          <a:xfrm>
            <a:off x="5438326" y="2885184"/>
            <a:ext cx="914322" cy="628597"/>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work1</a:t>
            </a:r>
          </a:p>
        </p:txBody>
      </p:sp>
      <p:sp>
        <p:nvSpPr>
          <p:cNvPr id="17" name="Rectangle 16"/>
          <p:cNvSpPr/>
          <p:nvPr/>
        </p:nvSpPr>
        <p:spPr bwMode="auto">
          <a:xfrm>
            <a:off x="6518845" y="2897239"/>
            <a:ext cx="914322" cy="628597"/>
          </a:xfrm>
          <a:prstGeom prst="rect">
            <a:avLst/>
          </a:prstGeom>
          <a:solidFill>
            <a:srgbClr val="FDCBD9"/>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work2</a:t>
            </a:r>
          </a:p>
        </p:txBody>
      </p:sp>
      <p:sp>
        <p:nvSpPr>
          <p:cNvPr id="18" name="Rectangle 17"/>
          <p:cNvSpPr/>
          <p:nvPr/>
        </p:nvSpPr>
        <p:spPr bwMode="auto">
          <a:xfrm>
            <a:off x="5438326" y="3645620"/>
            <a:ext cx="914322" cy="628597"/>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work3</a:t>
            </a:r>
          </a:p>
        </p:txBody>
      </p:sp>
      <p:sp>
        <p:nvSpPr>
          <p:cNvPr id="19" name="Rectangle 18"/>
          <p:cNvSpPr/>
          <p:nvPr/>
        </p:nvSpPr>
        <p:spPr bwMode="auto">
          <a:xfrm>
            <a:off x="6507012" y="3639968"/>
            <a:ext cx="914322" cy="628597"/>
          </a:xfrm>
          <a:prstGeom prst="rect">
            <a:avLst/>
          </a:prstGeom>
          <a:solidFill>
            <a:srgbClr val="FDCBD9"/>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work4</a:t>
            </a:r>
          </a:p>
        </p:txBody>
      </p:sp>
      <p:sp>
        <p:nvSpPr>
          <p:cNvPr id="20" name="Rectangle 19"/>
          <p:cNvSpPr/>
          <p:nvPr/>
        </p:nvSpPr>
        <p:spPr bwMode="auto">
          <a:xfrm>
            <a:off x="5438326" y="4403558"/>
            <a:ext cx="914322" cy="628597"/>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work5</a:t>
            </a:r>
          </a:p>
        </p:txBody>
      </p:sp>
      <p:grpSp>
        <p:nvGrpSpPr>
          <p:cNvPr id="23" name="Group 22"/>
          <p:cNvGrpSpPr/>
          <p:nvPr/>
        </p:nvGrpSpPr>
        <p:grpSpPr>
          <a:xfrm>
            <a:off x="4389594" y="1954343"/>
            <a:ext cx="2915105" cy="400766"/>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450"/>
                </a:spcAft>
              </a:pPr>
              <a:r>
                <a:rPr lang="en-US" dirty="0" err="1">
                  <a:solidFill>
                    <a:srgbClr val="000000"/>
                  </a:solidFill>
                </a:rPr>
                <a:t>Parallel.For</a:t>
              </a:r>
              <a:endParaRPr lang="en-US" dirty="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request in</a:t>
              </a:r>
            </a:p>
          </p:txBody>
        </p:sp>
      </p:grpSp>
      <p:sp>
        <p:nvSpPr>
          <p:cNvPr id="25" name="Rectangle 24"/>
          <p:cNvSpPr/>
          <p:nvPr/>
        </p:nvSpPr>
        <p:spPr bwMode="auto">
          <a:xfrm>
            <a:off x="8090955" y="4414413"/>
            <a:ext cx="2655365" cy="94767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b="1" dirty="0">
                <a:solidFill>
                  <a:schemeClr val="bg1"/>
                </a:solidFill>
                <a:latin typeface="Segoe UI Light" pitchFamily="34" charset="0"/>
              </a:rPr>
              <a:t>Parallelization hurts Scalability!</a:t>
            </a:r>
            <a:endParaRPr lang="en-US" sz="24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59148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A772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8000" dirty="0"/>
              <a:t>Is </a:t>
            </a:r>
            <a:r>
              <a:rPr lang="en-US" sz="8000" dirty="0" smtClean="0"/>
              <a:t>this code </a:t>
            </a:r>
            <a:r>
              <a:rPr lang="en-US" sz="8000" dirty="0"/>
              <a:t>CPU-bound,</a:t>
            </a:r>
            <a:br>
              <a:rPr lang="en-US" sz="8000" dirty="0"/>
            </a:br>
            <a:r>
              <a:rPr lang="en-US" sz="8000" dirty="0"/>
              <a:t>or I/O-bound?</a:t>
            </a:r>
            <a:endParaRPr lang="en-US" sz="8000" b="1" dirty="0"/>
          </a:p>
        </p:txBody>
      </p:sp>
      <p:sp>
        <p:nvSpPr>
          <p:cNvPr id="4" name="Rectangle 3"/>
          <p:cNvSpPr/>
          <p:nvPr/>
        </p:nvSpPr>
        <p:spPr bwMode="auto">
          <a:xfrm>
            <a:off x="3779837" y="5097462"/>
            <a:ext cx="4572000" cy="5333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r>
              <a:rPr lang="en-US" sz="2400" dirty="0" smtClean="0">
                <a:latin typeface="Segoe UI Light" pitchFamily="34" charset="0"/>
              </a:rPr>
              <a:t>Note: Check it </a:t>
            </a:r>
            <a:r>
              <a:rPr lang="en-US" sz="2400" dirty="0">
                <a:latin typeface="Segoe UI Light" pitchFamily="34" charset="0"/>
              </a:rPr>
              <a:t>with the developer</a:t>
            </a:r>
            <a:endParaRPr lang="en-US" sz="2400" dirty="0"/>
          </a:p>
        </p:txBody>
      </p:sp>
    </p:spTree>
    <p:extLst>
      <p:ext uri="{BB962C8B-B14F-4D97-AF65-F5344CB8AC3E}">
        <p14:creationId xmlns:p14="http://schemas.microsoft.com/office/powerpoint/2010/main" val="1000393265"/>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6129442" y="2068633"/>
            <a:ext cx="0" cy="3600144"/>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37" name="Group 36"/>
          <p:cNvGrpSpPr/>
          <p:nvPr/>
        </p:nvGrpSpPr>
        <p:grpSpPr>
          <a:xfrm>
            <a:off x="5672281" y="2068634"/>
            <a:ext cx="914322" cy="628597"/>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end1</a:t>
              </a:r>
            </a:p>
          </p:txBody>
        </p:sp>
        <p:sp>
          <p:nvSpPr>
            <p:cNvPr id="4" name="TextBox 3"/>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start1</a:t>
              </a:r>
            </a:p>
          </p:txBody>
        </p:sp>
      </p:grpSp>
      <p:grpSp>
        <p:nvGrpSpPr>
          <p:cNvPr id="38" name="Group 37"/>
          <p:cNvGrpSpPr/>
          <p:nvPr/>
        </p:nvGrpSpPr>
        <p:grpSpPr>
          <a:xfrm>
            <a:off x="5672281" y="2811521"/>
            <a:ext cx="914322" cy="628597"/>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end2</a:t>
              </a:r>
            </a:p>
          </p:txBody>
        </p:sp>
        <p:sp>
          <p:nvSpPr>
            <p:cNvPr id="41" name="TextBox 40"/>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start2</a:t>
              </a:r>
            </a:p>
          </p:txBody>
        </p:sp>
      </p:grpSp>
      <p:grpSp>
        <p:nvGrpSpPr>
          <p:cNvPr id="42" name="Group 41"/>
          <p:cNvGrpSpPr/>
          <p:nvPr/>
        </p:nvGrpSpPr>
        <p:grpSpPr>
          <a:xfrm>
            <a:off x="5672281" y="3554408"/>
            <a:ext cx="914322" cy="628597"/>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end3</a:t>
              </a:r>
            </a:p>
          </p:txBody>
        </p:sp>
        <p:sp>
          <p:nvSpPr>
            <p:cNvPr id="45" name="TextBox 44"/>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start3</a:t>
              </a:r>
            </a:p>
          </p:txBody>
        </p:sp>
      </p:grpSp>
      <p:grpSp>
        <p:nvGrpSpPr>
          <p:cNvPr id="46" name="Group 45"/>
          <p:cNvGrpSpPr/>
          <p:nvPr/>
        </p:nvGrpSpPr>
        <p:grpSpPr>
          <a:xfrm>
            <a:off x="5672281" y="4297295"/>
            <a:ext cx="914322" cy="628597"/>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end4</a:t>
              </a:r>
            </a:p>
          </p:txBody>
        </p:sp>
        <p:sp>
          <p:nvSpPr>
            <p:cNvPr id="49" name="TextBox 4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start4</a:t>
              </a:r>
            </a:p>
          </p:txBody>
        </p:sp>
      </p:grpSp>
      <p:grpSp>
        <p:nvGrpSpPr>
          <p:cNvPr id="50" name="Group 49"/>
          <p:cNvGrpSpPr/>
          <p:nvPr/>
        </p:nvGrpSpPr>
        <p:grpSpPr>
          <a:xfrm>
            <a:off x="5672281" y="5040181"/>
            <a:ext cx="914322" cy="628597"/>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end5</a:t>
              </a:r>
            </a:p>
          </p:txBody>
        </p:sp>
        <p:sp>
          <p:nvSpPr>
            <p:cNvPr id="53" name="TextBox 52"/>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start5</a:t>
              </a:r>
            </a:p>
          </p:txBody>
        </p:sp>
      </p:grpSp>
      <p:cxnSp>
        <p:nvCxnSpPr>
          <p:cNvPr id="60" name="Straight Arrow Connector 59"/>
          <p:cNvCxnSpPr/>
          <p:nvPr/>
        </p:nvCxnSpPr>
        <p:spPr>
          <a:xfrm flipH="1">
            <a:off x="4643669" y="5668777"/>
            <a:ext cx="914323" cy="285726"/>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4499425" y="5405467"/>
            <a:ext cx="1048282" cy="280468"/>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response out</a:t>
            </a:r>
            <a:br>
              <a:rPr lang="en-US" dirty="0">
                <a:solidFill>
                  <a:srgbClr val="000000"/>
                </a:solidFill>
              </a:rPr>
            </a:br>
            <a:r>
              <a:rPr lang="en-US" dirty="0">
                <a:solidFill>
                  <a:srgbClr val="000000"/>
                </a:solidFill>
              </a:rPr>
              <a:t>500ms</a:t>
            </a:r>
          </a:p>
        </p:txBody>
      </p:sp>
      <p:grpSp>
        <p:nvGrpSpPr>
          <p:cNvPr id="126" name="Group 125"/>
          <p:cNvGrpSpPr/>
          <p:nvPr/>
        </p:nvGrpSpPr>
        <p:grpSpPr>
          <a:xfrm>
            <a:off x="4389594" y="1954345"/>
            <a:ext cx="1132157" cy="344011"/>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request in</a:t>
              </a:r>
            </a:p>
          </p:txBody>
        </p:sp>
      </p:grpSp>
    </p:spTree>
    <p:extLst>
      <p:ext uri="{BB962C8B-B14F-4D97-AF65-F5344CB8AC3E}">
        <p14:creationId xmlns:p14="http://schemas.microsoft.com/office/powerpoint/2010/main" val="4024899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lowchart: Magnetic Disk 100"/>
          <p:cNvSpPr/>
          <p:nvPr/>
        </p:nvSpPr>
        <p:spPr bwMode="auto">
          <a:xfrm>
            <a:off x="2553064" y="2869528"/>
            <a:ext cx="1542919" cy="1971507"/>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cxnSp>
        <p:nvCxnSpPr>
          <p:cNvPr id="112" name="Straight Arrow Connector 111"/>
          <p:cNvCxnSpPr/>
          <p:nvPr/>
        </p:nvCxnSpPr>
        <p:spPr>
          <a:xfrm>
            <a:off x="7006800" y="2653606"/>
            <a:ext cx="6230" cy="1885790"/>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932512" y="2640085"/>
            <a:ext cx="6230" cy="188579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grpSp>
        <p:nvGrpSpPr>
          <p:cNvPr id="69" name="Group 68"/>
          <p:cNvGrpSpPr>
            <a:grpSpLocks noChangeAspect="1"/>
          </p:cNvGrpSpPr>
          <p:nvPr/>
        </p:nvGrpSpPr>
        <p:grpSpPr>
          <a:xfrm rot="2315391">
            <a:off x="2615066" y="3594834"/>
            <a:ext cx="550571" cy="342871"/>
            <a:chOff x="1646237" y="1973262"/>
            <a:chExt cx="1219200" cy="838200"/>
          </a:xfrm>
          <a:solidFill>
            <a:schemeClr val="bg2">
              <a:lumMod val="85000"/>
            </a:schemeClr>
          </a:solidFill>
        </p:grpSpPr>
        <p:sp>
          <p:nvSpPr>
            <p:cNvPr id="70" name="Rectangle 69"/>
            <p:cNvSpPr/>
            <p:nvPr/>
          </p:nvSpPr>
          <p:spPr bwMode="auto">
            <a:xfrm>
              <a:off x="1646237" y="1973262"/>
              <a:ext cx="1219200" cy="838200"/>
            </a:xfrm>
            <a:prstGeom prst="rect">
              <a:avLst/>
            </a:prstGeom>
            <a:grp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1</a:t>
              </a:r>
            </a:p>
          </p:txBody>
        </p:sp>
        <p:sp>
          <p:nvSpPr>
            <p:cNvPr id="71" name="TextBox 70"/>
            <p:cNvSpPr txBox="1"/>
            <p:nvPr/>
          </p:nvSpPr>
          <p:spPr>
            <a:xfrm>
              <a:off x="1646237" y="25828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end1</a:t>
              </a:r>
            </a:p>
          </p:txBody>
        </p:sp>
        <p:sp>
          <p:nvSpPr>
            <p:cNvPr id="72" name="TextBox 71"/>
            <p:cNvSpPr txBox="1"/>
            <p:nvPr/>
          </p:nvSpPr>
          <p:spPr>
            <a:xfrm>
              <a:off x="1646237" y="19732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start1</a:t>
              </a:r>
            </a:p>
          </p:txBody>
        </p:sp>
      </p:grpSp>
      <p:grpSp>
        <p:nvGrpSpPr>
          <p:cNvPr id="73" name="Group 72"/>
          <p:cNvGrpSpPr>
            <a:grpSpLocks noChangeAspect="1"/>
          </p:cNvGrpSpPr>
          <p:nvPr/>
        </p:nvGrpSpPr>
        <p:grpSpPr>
          <a:xfrm rot="20441060">
            <a:off x="3448848" y="3541971"/>
            <a:ext cx="550571" cy="342871"/>
            <a:chOff x="1646237" y="1973262"/>
            <a:chExt cx="1219200" cy="838200"/>
          </a:xfrm>
          <a:solidFill>
            <a:schemeClr val="bg2">
              <a:lumMod val="85000"/>
            </a:schemeClr>
          </a:solidFill>
        </p:grpSpPr>
        <p:sp>
          <p:nvSpPr>
            <p:cNvPr id="74" name="Rectangle 73"/>
            <p:cNvSpPr/>
            <p:nvPr/>
          </p:nvSpPr>
          <p:spPr bwMode="auto">
            <a:xfrm>
              <a:off x="1646237" y="1973262"/>
              <a:ext cx="1219200" cy="838200"/>
            </a:xfrm>
            <a:prstGeom prst="rect">
              <a:avLst/>
            </a:prstGeom>
            <a:grp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2</a:t>
              </a:r>
            </a:p>
          </p:txBody>
        </p:sp>
        <p:sp>
          <p:nvSpPr>
            <p:cNvPr id="75" name="TextBox 74"/>
            <p:cNvSpPr txBox="1"/>
            <p:nvPr/>
          </p:nvSpPr>
          <p:spPr>
            <a:xfrm>
              <a:off x="1646237" y="25828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end2</a:t>
              </a:r>
            </a:p>
          </p:txBody>
        </p:sp>
        <p:sp>
          <p:nvSpPr>
            <p:cNvPr id="76" name="TextBox 75"/>
            <p:cNvSpPr txBox="1"/>
            <p:nvPr/>
          </p:nvSpPr>
          <p:spPr>
            <a:xfrm>
              <a:off x="1646237" y="19732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start2</a:t>
              </a:r>
            </a:p>
          </p:txBody>
        </p:sp>
      </p:grpSp>
      <p:grpSp>
        <p:nvGrpSpPr>
          <p:cNvPr id="77" name="Group 76"/>
          <p:cNvGrpSpPr>
            <a:grpSpLocks noChangeAspect="1"/>
          </p:cNvGrpSpPr>
          <p:nvPr/>
        </p:nvGrpSpPr>
        <p:grpSpPr>
          <a:xfrm>
            <a:off x="3483478" y="4295976"/>
            <a:ext cx="550571" cy="342871"/>
            <a:chOff x="1646237" y="1973262"/>
            <a:chExt cx="1219200" cy="838200"/>
          </a:xfrm>
          <a:solidFill>
            <a:schemeClr val="bg2">
              <a:lumMod val="85000"/>
            </a:schemeClr>
          </a:solidFill>
        </p:grpSpPr>
        <p:sp>
          <p:nvSpPr>
            <p:cNvPr id="78" name="Rectangle 77"/>
            <p:cNvSpPr/>
            <p:nvPr/>
          </p:nvSpPr>
          <p:spPr bwMode="auto">
            <a:xfrm>
              <a:off x="1646237" y="1973262"/>
              <a:ext cx="1219200" cy="838200"/>
            </a:xfrm>
            <a:prstGeom prst="rect">
              <a:avLst/>
            </a:prstGeom>
            <a:grp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3</a:t>
              </a:r>
            </a:p>
          </p:txBody>
        </p:sp>
        <p:sp>
          <p:nvSpPr>
            <p:cNvPr id="79" name="TextBox 78"/>
            <p:cNvSpPr txBox="1"/>
            <p:nvPr/>
          </p:nvSpPr>
          <p:spPr>
            <a:xfrm>
              <a:off x="1646237" y="25828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end3</a:t>
              </a:r>
            </a:p>
          </p:txBody>
        </p:sp>
        <p:sp>
          <p:nvSpPr>
            <p:cNvPr id="80" name="TextBox 79"/>
            <p:cNvSpPr txBox="1"/>
            <p:nvPr/>
          </p:nvSpPr>
          <p:spPr>
            <a:xfrm>
              <a:off x="1646237" y="19732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start3</a:t>
              </a:r>
            </a:p>
          </p:txBody>
        </p:sp>
      </p:grpSp>
      <p:grpSp>
        <p:nvGrpSpPr>
          <p:cNvPr id="81" name="Group 80"/>
          <p:cNvGrpSpPr>
            <a:grpSpLocks noChangeAspect="1"/>
          </p:cNvGrpSpPr>
          <p:nvPr/>
        </p:nvGrpSpPr>
        <p:grpSpPr>
          <a:xfrm rot="18424794">
            <a:off x="3116820" y="3936216"/>
            <a:ext cx="550571" cy="342871"/>
            <a:chOff x="1646237" y="1973262"/>
            <a:chExt cx="1219200" cy="838200"/>
          </a:xfrm>
          <a:solidFill>
            <a:schemeClr val="bg2">
              <a:lumMod val="85000"/>
            </a:schemeClr>
          </a:solidFill>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grp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4</a:t>
              </a:r>
            </a:p>
          </p:txBody>
        </p:sp>
        <p:sp>
          <p:nvSpPr>
            <p:cNvPr id="83" name="TextBox 82"/>
            <p:cNvSpPr txBox="1"/>
            <p:nvPr/>
          </p:nvSpPr>
          <p:spPr>
            <a:xfrm>
              <a:off x="1646237" y="25828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end4</a:t>
              </a:r>
            </a:p>
          </p:txBody>
        </p:sp>
        <p:sp>
          <p:nvSpPr>
            <p:cNvPr id="84" name="TextBox 83"/>
            <p:cNvSpPr txBox="1"/>
            <p:nvPr/>
          </p:nvSpPr>
          <p:spPr>
            <a:xfrm>
              <a:off x="1646237" y="19732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start4</a:t>
              </a:r>
            </a:p>
          </p:txBody>
        </p:sp>
      </p:grpSp>
      <p:grpSp>
        <p:nvGrpSpPr>
          <p:cNvPr id="85" name="Group 84"/>
          <p:cNvGrpSpPr>
            <a:grpSpLocks noChangeAspect="1"/>
          </p:cNvGrpSpPr>
          <p:nvPr/>
        </p:nvGrpSpPr>
        <p:grpSpPr>
          <a:xfrm rot="1365348">
            <a:off x="2721373" y="4318448"/>
            <a:ext cx="550571" cy="342871"/>
            <a:chOff x="1646236" y="1973260"/>
            <a:chExt cx="1219201" cy="838202"/>
          </a:xfrm>
          <a:solidFill>
            <a:schemeClr val="bg2">
              <a:lumMod val="85000"/>
            </a:schemeClr>
          </a:solidFill>
        </p:grpSpPr>
        <p:sp>
          <p:nvSpPr>
            <p:cNvPr id="86" name="Rectangle 85"/>
            <p:cNvSpPr/>
            <p:nvPr/>
          </p:nvSpPr>
          <p:spPr bwMode="auto">
            <a:xfrm>
              <a:off x="1646237" y="1973262"/>
              <a:ext cx="1219200" cy="838200"/>
            </a:xfrm>
            <a:prstGeom prst="rect">
              <a:avLst/>
            </a:prstGeom>
            <a:grp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dirty="0">
                  <a:solidFill>
                    <a:srgbClr val="000000"/>
                  </a:solidFill>
                </a:rPr>
                <a:t>5</a:t>
              </a:r>
            </a:p>
          </p:txBody>
        </p:sp>
        <p:sp>
          <p:nvSpPr>
            <p:cNvPr id="87" name="TextBox 86"/>
            <p:cNvSpPr txBox="1"/>
            <p:nvPr/>
          </p:nvSpPr>
          <p:spPr>
            <a:xfrm>
              <a:off x="1646237" y="2582862"/>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end5</a:t>
              </a:r>
            </a:p>
          </p:txBody>
        </p:sp>
        <p:sp>
          <p:nvSpPr>
            <p:cNvPr id="88" name="TextBox 87"/>
            <p:cNvSpPr txBox="1"/>
            <p:nvPr/>
          </p:nvSpPr>
          <p:spPr>
            <a:xfrm>
              <a:off x="1646236" y="1973260"/>
              <a:ext cx="1219200" cy="228600"/>
            </a:xfrm>
            <a:prstGeom prst="rect">
              <a:avLst/>
            </a:prstGeom>
            <a:grpFill/>
          </p:spPr>
          <p:txBody>
            <a:bodyPr wrap="none" lIns="0" tIns="0" rIns="0" bIns="0" rtlCol="0" anchor="ctr" anchorCtr="1">
              <a:normAutofit fontScale="62500" lnSpcReduction="20000"/>
            </a:bodyPr>
            <a:lstStyle/>
            <a:p>
              <a:pPr>
                <a:lnSpc>
                  <a:spcPct val="90000"/>
                </a:lnSpc>
                <a:spcAft>
                  <a:spcPts val="450"/>
                </a:spcAft>
              </a:pPr>
              <a:r>
                <a:rPr lang="en-US" sz="1350" dirty="0">
                  <a:solidFill>
                    <a:srgbClr val="000000"/>
                  </a:solidFill>
                </a:rPr>
                <a:t>start5</a:t>
              </a:r>
            </a:p>
          </p:txBody>
        </p:sp>
      </p:grpSp>
      <p:grpSp>
        <p:nvGrpSpPr>
          <p:cNvPr id="89" name="Group 88"/>
          <p:cNvGrpSpPr/>
          <p:nvPr/>
        </p:nvGrpSpPr>
        <p:grpSpPr>
          <a:xfrm>
            <a:off x="5481581" y="2942329"/>
            <a:ext cx="914322" cy="628597"/>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end1</a:t>
              </a:r>
            </a:p>
          </p:txBody>
        </p:sp>
        <p:sp>
          <p:nvSpPr>
            <p:cNvPr id="92" name="TextBox 91"/>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start1</a:t>
              </a:r>
            </a:p>
          </p:txBody>
        </p:sp>
      </p:grpSp>
      <p:grpSp>
        <p:nvGrpSpPr>
          <p:cNvPr id="93" name="Group 92"/>
          <p:cNvGrpSpPr/>
          <p:nvPr/>
        </p:nvGrpSpPr>
        <p:grpSpPr>
          <a:xfrm>
            <a:off x="6562099" y="2942329"/>
            <a:ext cx="914322" cy="628597"/>
            <a:chOff x="1646237" y="1973262"/>
            <a:chExt cx="1219200" cy="838200"/>
          </a:xfrm>
        </p:grpSpPr>
        <p:sp>
          <p:nvSpPr>
            <p:cNvPr id="94" name="Rectangle 93"/>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end2</a:t>
              </a:r>
            </a:p>
          </p:txBody>
        </p:sp>
        <p:sp>
          <p:nvSpPr>
            <p:cNvPr id="96" name="TextBox 95"/>
            <p:cNvSpPr txBox="1"/>
            <p:nvPr/>
          </p:nvSpPr>
          <p:spPr>
            <a:xfrm>
              <a:off x="1646237" y="19732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start2</a:t>
              </a:r>
            </a:p>
          </p:txBody>
        </p:sp>
      </p:grpSp>
      <p:grpSp>
        <p:nvGrpSpPr>
          <p:cNvPr id="106" name="Group 105"/>
          <p:cNvGrpSpPr/>
          <p:nvPr/>
        </p:nvGrpSpPr>
        <p:grpSpPr>
          <a:xfrm>
            <a:off x="5475350" y="3705545"/>
            <a:ext cx="914322" cy="628597"/>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end5</a:t>
              </a:r>
            </a:p>
          </p:txBody>
        </p:sp>
        <p:sp>
          <p:nvSpPr>
            <p:cNvPr id="109" name="TextBox 10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start5</a:t>
              </a:r>
            </a:p>
          </p:txBody>
        </p:sp>
      </p:grpSp>
      <p:grpSp>
        <p:nvGrpSpPr>
          <p:cNvPr id="9" name="Group 8"/>
          <p:cNvGrpSpPr/>
          <p:nvPr/>
        </p:nvGrpSpPr>
        <p:grpSpPr>
          <a:xfrm>
            <a:off x="5646891" y="4655216"/>
            <a:ext cx="3659063" cy="1032766"/>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response out</a:t>
              </a:r>
              <a:br>
                <a:rPr lang="en-US" dirty="0">
                  <a:solidFill>
                    <a:srgbClr val="000000"/>
                  </a:solidFill>
                </a:rPr>
              </a:br>
              <a:r>
                <a:rPr lang="en-US" dirty="0">
                  <a:solidFill>
                    <a:srgbClr val="000000"/>
                  </a:solidFill>
                </a:rPr>
                <a:t>~200ms</a:t>
              </a:r>
            </a:p>
          </p:txBody>
        </p:sp>
      </p:grpSp>
      <p:grpSp>
        <p:nvGrpSpPr>
          <p:cNvPr id="111" name="Group 110"/>
          <p:cNvGrpSpPr/>
          <p:nvPr/>
        </p:nvGrpSpPr>
        <p:grpSpPr>
          <a:xfrm>
            <a:off x="4389594" y="1954343"/>
            <a:ext cx="2915105" cy="400766"/>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450"/>
                </a:spcAft>
              </a:pPr>
              <a:r>
                <a:rPr lang="en-US" dirty="0" err="1">
                  <a:solidFill>
                    <a:srgbClr val="000000"/>
                  </a:solidFill>
                </a:rPr>
                <a:t>Parallel.For</a:t>
              </a:r>
              <a:endParaRPr lang="en-US" dirty="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request in</a:t>
              </a:r>
            </a:p>
          </p:txBody>
        </p:sp>
      </p:grpSp>
      <p:grpSp>
        <p:nvGrpSpPr>
          <p:cNvPr id="7" name="Group 6"/>
          <p:cNvGrpSpPr/>
          <p:nvPr/>
        </p:nvGrpSpPr>
        <p:grpSpPr>
          <a:xfrm>
            <a:off x="7642618" y="2898691"/>
            <a:ext cx="914322" cy="1627185"/>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end3</a:t>
                </a:r>
              </a:p>
            </p:txBody>
          </p:sp>
          <p:sp>
            <p:nvSpPr>
              <p:cNvPr id="100" name="TextBox 99"/>
              <p:cNvSpPr txBox="1"/>
              <p:nvPr/>
            </p:nvSpPr>
            <p:spPr>
              <a:xfrm>
                <a:off x="1646237" y="19732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grpSp>
        <p:nvGrpSpPr>
          <p:cNvPr id="8" name="Group 7"/>
          <p:cNvGrpSpPr/>
          <p:nvPr/>
        </p:nvGrpSpPr>
        <p:grpSpPr>
          <a:xfrm>
            <a:off x="8710675" y="3073832"/>
            <a:ext cx="914322" cy="1416050"/>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end4</a:t>
                </a:r>
              </a:p>
            </p:txBody>
          </p:sp>
          <p:sp>
            <p:nvSpPr>
              <p:cNvPr id="105" name="TextBox 104"/>
              <p:cNvSpPr txBox="1"/>
              <p:nvPr/>
            </p:nvSpPr>
            <p:spPr>
              <a:xfrm>
                <a:off x="1646237" y="19732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50204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Arrow Connector 109"/>
          <p:cNvCxnSpPr/>
          <p:nvPr/>
        </p:nvCxnSpPr>
        <p:spPr>
          <a:xfrm>
            <a:off x="6034341" y="2240070"/>
            <a:ext cx="0" cy="1380909"/>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91" name="TextBox 90"/>
          <p:cNvSpPr txBox="1"/>
          <p:nvPr/>
        </p:nvSpPr>
        <p:spPr>
          <a:xfrm>
            <a:off x="5577180" y="4154432"/>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end2</a:t>
            </a:r>
          </a:p>
        </p:txBody>
      </p:sp>
      <p:sp>
        <p:nvSpPr>
          <p:cNvPr id="92" name="TextBox 91"/>
          <p:cNvSpPr txBox="1"/>
          <p:nvPr/>
        </p:nvSpPr>
        <p:spPr>
          <a:xfrm>
            <a:off x="5583410" y="2405795"/>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start1</a:t>
            </a:r>
          </a:p>
        </p:txBody>
      </p:sp>
      <p:grpSp>
        <p:nvGrpSpPr>
          <p:cNvPr id="12" name="Group 11"/>
          <p:cNvGrpSpPr/>
          <p:nvPr/>
        </p:nvGrpSpPr>
        <p:grpSpPr>
          <a:xfrm>
            <a:off x="4389594" y="1954345"/>
            <a:ext cx="1132157" cy="344011"/>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request in</a:t>
              </a:r>
            </a:p>
          </p:txBody>
        </p:sp>
      </p:grpSp>
      <p:sp>
        <p:nvSpPr>
          <p:cNvPr id="60" name="TextBox 59"/>
          <p:cNvSpPr txBox="1"/>
          <p:nvPr/>
        </p:nvSpPr>
        <p:spPr>
          <a:xfrm>
            <a:off x="5578737" y="2620421"/>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start2</a:t>
            </a:r>
          </a:p>
        </p:txBody>
      </p:sp>
      <p:sp>
        <p:nvSpPr>
          <p:cNvPr id="61" name="TextBox 60"/>
          <p:cNvSpPr txBox="1"/>
          <p:nvPr/>
        </p:nvSpPr>
        <p:spPr>
          <a:xfrm>
            <a:off x="5583410" y="2832071"/>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start3</a:t>
            </a:r>
          </a:p>
        </p:txBody>
      </p:sp>
      <p:sp>
        <p:nvSpPr>
          <p:cNvPr id="62" name="TextBox 61"/>
          <p:cNvSpPr txBox="1"/>
          <p:nvPr/>
        </p:nvSpPr>
        <p:spPr>
          <a:xfrm>
            <a:off x="5583410" y="3043722"/>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start4</a:t>
            </a:r>
          </a:p>
        </p:txBody>
      </p:sp>
      <p:sp>
        <p:nvSpPr>
          <p:cNvPr id="63" name="TextBox 62"/>
          <p:cNvSpPr txBox="1"/>
          <p:nvPr/>
        </p:nvSpPr>
        <p:spPr>
          <a:xfrm>
            <a:off x="5583410" y="3255528"/>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start5</a:t>
            </a:r>
          </a:p>
        </p:txBody>
      </p:sp>
      <p:grpSp>
        <p:nvGrpSpPr>
          <p:cNvPr id="11" name="Group 10"/>
          <p:cNvGrpSpPr/>
          <p:nvPr/>
        </p:nvGrpSpPr>
        <p:grpSpPr>
          <a:xfrm>
            <a:off x="4607429" y="5153376"/>
            <a:ext cx="1426913" cy="782286"/>
            <a:chOff x="4070308" y="5783013"/>
            <a:chExt cx="1902713" cy="1043136"/>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450"/>
                </a:spcAft>
              </a:pPr>
              <a:r>
                <a:rPr lang="en-US" dirty="0">
                  <a:solidFill>
                    <a:srgbClr val="000000"/>
                  </a:solidFill>
                </a:rPr>
                <a:t>response out</a:t>
              </a:r>
              <a:br>
                <a:rPr lang="en-US" dirty="0">
                  <a:solidFill>
                    <a:srgbClr val="000000"/>
                  </a:solidFill>
                </a:rPr>
              </a:br>
              <a:r>
                <a:rPr lang="en-US" dirty="0">
                  <a:solidFill>
                    <a:srgbClr val="000000"/>
                  </a:solidFill>
                </a:rPr>
                <a:t>~100ms</a:t>
              </a:r>
            </a:p>
          </p:txBody>
        </p:sp>
        <p:cxnSp>
          <p:nvCxnSpPr>
            <p:cNvPr id="66" name="Straight Arrow Connector 65"/>
            <p:cNvCxnSpPr>
              <a:stCxn id="125" idx="2"/>
            </p:cNvCxnSpPr>
            <p:nvPr/>
          </p:nvCxnSpPr>
          <p:spPr>
            <a:xfrm>
              <a:off x="5973021" y="57830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577180" y="4375823"/>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end5</a:t>
            </a:r>
          </a:p>
        </p:txBody>
      </p:sp>
      <p:sp>
        <p:nvSpPr>
          <p:cNvPr id="123" name="TextBox 122"/>
          <p:cNvSpPr txBox="1"/>
          <p:nvPr/>
        </p:nvSpPr>
        <p:spPr>
          <a:xfrm>
            <a:off x="5577180" y="4597214"/>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end1</a:t>
            </a:r>
          </a:p>
        </p:txBody>
      </p:sp>
      <p:sp>
        <p:nvSpPr>
          <p:cNvPr id="124" name="TextBox 123"/>
          <p:cNvSpPr txBox="1"/>
          <p:nvPr/>
        </p:nvSpPr>
        <p:spPr>
          <a:xfrm>
            <a:off x="5577180" y="4818605"/>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end3</a:t>
            </a:r>
          </a:p>
        </p:txBody>
      </p:sp>
      <p:sp>
        <p:nvSpPr>
          <p:cNvPr id="125" name="TextBox 124"/>
          <p:cNvSpPr txBox="1"/>
          <p:nvPr/>
        </p:nvSpPr>
        <p:spPr>
          <a:xfrm>
            <a:off x="5577180" y="5039996"/>
            <a:ext cx="914322" cy="171435"/>
          </a:xfrm>
          <a:prstGeom prst="rect">
            <a:avLst/>
          </a:prstGeom>
          <a:solidFill>
            <a:schemeClr val="accent3"/>
          </a:solidFill>
        </p:spPr>
        <p:txBody>
          <a:bodyPr wrap="none" lIns="0" tIns="0" rIns="0" bIns="0" rtlCol="0" anchor="ctr" anchorCtr="1">
            <a:normAutofit lnSpcReduction="10000"/>
          </a:bodyPr>
          <a:lstStyle/>
          <a:p>
            <a:pPr>
              <a:lnSpc>
                <a:spcPct val="90000"/>
              </a:lnSpc>
              <a:spcAft>
                <a:spcPts val="450"/>
              </a:spcAft>
            </a:pPr>
            <a:r>
              <a:rPr lang="en-US" sz="1350" dirty="0">
                <a:solidFill>
                  <a:srgbClr val="000000"/>
                </a:solidFill>
              </a:rPr>
              <a:t>end4</a:t>
            </a:r>
          </a:p>
        </p:txBody>
      </p:sp>
    </p:spTree>
    <p:extLst>
      <p:ext uri="{BB962C8B-B14F-4D97-AF65-F5344CB8AC3E}">
        <p14:creationId xmlns:p14="http://schemas.microsoft.com/office/powerpoint/2010/main" val="2177030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1036637" y="1709831"/>
            <a:ext cx="8914641" cy="4739759"/>
          </a:xfrm>
        </p:spPr>
        <p:txBody>
          <a:bodyPr/>
          <a:lstStyle/>
          <a:p>
            <a:endParaRPr lang="en-US" sz="1600" dirty="0">
              <a:solidFill>
                <a:srgbClr val="0000FF"/>
              </a:solidFill>
              <a:highlight>
                <a:srgbClr val="FFFFFF"/>
              </a:highlight>
            </a:endParaRPr>
          </a:p>
          <a:p>
            <a:r>
              <a:rPr lang="en-US" sz="1600" dirty="0">
                <a:solidFill>
                  <a:srgbClr val="008000"/>
                </a:solidFill>
                <a:highlight>
                  <a:srgbClr val="FFFFFF"/>
                </a:highlight>
              </a:rPr>
              <a:t>// </a:t>
            </a:r>
            <a:r>
              <a:rPr lang="en-US" sz="1600" dirty="0" err="1">
                <a:solidFill>
                  <a:srgbClr val="008000"/>
                </a:solidFill>
                <a:highlight>
                  <a:srgbClr val="FFFFFF"/>
                </a:highlight>
              </a:rPr>
              <a:t>var</a:t>
            </a:r>
            <a:r>
              <a:rPr lang="en-US" sz="1600" dirty="0">
                <a:solidFill>
                  <a:srgbClr val="008000"/>
                </a:solidFill>
                <a:highlight>
                  <a:srgbClr val="FFFFFF"/>
                </a:highlight>
              </a:rPr>
              <a:t> houses = </a:t>
            </a:r>
            <a:r>
              <a:rPr lang="en-US" sz="1600" dirty="0" err="1">
                <a:solidFill>
                  <a:srgbClr val="008000"/>
                </a:solidFill>
                <a:highlight>
                  <a:srgbClr val="FFFFFF"/>
                </a:highlight>
              </a:rPr>
              <a:t>LoadHousesInParallel</a:t>
            </a:r>
            <a:r>
              <a:rPr lang="en-US" sz="1600" dirty="0">
                <a:solidFill>
                  <a:srgbClr val="008000"/>
                </a:solidFill>
                <a:highlight>
                  <a:srgbClr val="FFFFFF"/>
                </a:highlight>
              </a:rPr>
              <a:t>(1,5);</a:t>
            </a:r>
          </a:p>
          <a:p>
            <a:r>
              <a:rPr lang="en-US" sz="1600" dirty="0">
                <a:solidFill>
                  <a:srgbClr val="008000"/>
                </a:solidFill>
                <a:highlight>
                  <a:srgbClr val="FFFFFF"/>
                </a:highlight>
              </a:rPr>
              <a:t>// Bind houses to UI control;</a:t>
            </a:r>
          </a:p>
          <a:p>
            <a:endParaRPr lang="en-US" sz="1600" dirty="0">
              <a:solidFill>
                <a:srgbClr val="0000FF"/>
              </a:solidFill>
              <a:highlight>
                <a:srgbClr val="FFFFFF"/>
              </a:highlight>
            </a:endParaRPr>
          </a:p>
          <a:p>
            <a:r>
              <a:rPr lang="en-US" sz="1600" dirty="0">
                <a:solidFill>
                  <a:srgbClr val="0000FF"/>
                </a:solidFill>
                <a:highlight>
                  <a:srgbClr val="FFFFFF"/>
                </a:highlight>
              </a:rPr>
              <a:t>public</a:t>
            </a:r>
            <a:r>
              <a:rPr lang="en-US" sz="1600" dirty="0">
                <a:solidFill>
                  <a:srgbClr val="000000"/>
                </a:solidFill>
                <a:highlight>
                  <a:srgbClr val="FFFFFF"/>
                </a:highlight>
              </a:rPr>
              <a:t> </a:t>
            </a:r>
            <a:r>
              <a:rPr lang="en-US" sz="1600" dirty="0">
                <a:solidFill>
                  <a:srgbClr val="0000FF"/>
                </a:solidFill>
                <a:highlight>
                  <a:srgbClr val="FFFFFF"/>
                </a:highlight>
              </a:rPr>
              <a:t>async</a:t>
            </a:r>
            <a:r>
              <a:rPr lang="en-US" sz="1600" dirty="0">
                <a:solidFill>
                  <a:srgbClr val="000000"/>
                </a:solidFill>
                <a:highlight>
                  <a:srgbClr val="FFFFFF"/>
                </a:highlight>
              </a:rPr>
              <a:t> </a:t>
            </a:r>
            <a:r>
              <a:rPr lang="en-US" sz="1600" dirty="0">
                <a:solidFill>
                  <a:srgbClr val="2B91AF"/>
                </a:solidFill>
                <a:highlight>
                  <a:srgbClr val="FFFFFF"/>
                </a:highlight>
              </a:rPr>
              <a:t>Task</a:t>
            </a:r>
            <a:r>
              <a:rPr lang="en-US" sz="1600" dirty="0">
                <a:solidFill>
                  <a:srgbClr val="000000"/>
                </a:solidFill>
                <a:highlight>
                  <a:srgbClr val="FFFFFF"/>
                </a:highlight>
              </a:rPr>
              <a:t>&lt;</a:t>
            </a:r>
            <a:r>
              <a:rPr lang="en-US" sz="1600" dirty="0">
                <a:solidFill>
                  <a:srgbClr val="2B91AF"/>
                </a:solidFill>
                <a:highlight>
                  <a:srgbClr val="FFFFFF"/>
                </a:highlight>
              </a:rPr>
              <a:t>List</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&gt;&gt; </a:t>
            </a:r>
            <a:r>
              <a:rPr lang="en-US" sz="1600" dirty="0" err="1">
                <a:solidFill>
                  <a:srgbClr val="000000"/>
                </a:solidFill>
                <a:highlight>
                  <a:srgbClr val="FFFFFF"/>
                </a:highlight>
              </a:rPr>
              <a:t>LoadHousesAsync</a:t>
            </a:r>
            <a:r>
              <a:rPr lang="en-US" sz="1600" dirty="0">
                <a:solidFill>
                  <a:srgbClr val="000000"/>
                </a:solidFill>
                <a:highlight>
                  <a:srgbClr val="FFFFFF"/>
                </a:highlight>
              </a:rPr>
              <a:t>(</a:t>
            </a:r>
            <a:r>
              <a:rPr lang="en-US" sz="1600" dirty="0" err="1">
                <a:solidFill>
                  <a:srgbClr val="0000FF"/>
                </a:solidFill>
                <a:highlight>
                  <a:srgbClr val="FFFFFF"/>
                </a:highlight>
              </a:rPr>
              <a:t>int</a:t>
            </a:r>
            <a:r>
              <a:rPr lang="en-US" sz="1600" dirty="0">
                <a:solidFill>
                  <a:srgbClr val="000000"/>
                </a:solidFill>
                <a:highlight>
                  <a:srgbClr val="FFFFFF"/>
                </a:highlight>
              </a:rPr>
              <a:t> first, </a:t>
            </a:r>
            <a:r>
              <a:rPr lang="en-US" sz="1600" dirty="0" err="1">
                <a:solidFill>
                  <a:srgbClr val="0000FF"/>
                </a:solidFill>
                <a:highlight>
                  <a:srgbClr val="FFFFFF"/>
                </a:highlight>
              </a:rPr>
              <a:t>int</a:t>
            </a:r>
            <a:r>
              <a:rPr lang="en-US" sz="1600" dirty="0">
                <a:solidFill>
                  <a:srgbClr val="000000"/>
                </a:solidFill>
                <a:highlight>
                  <a:srgbClr val="FFFFFF"/>
                </a:highlight>
              </a:rPr>
              <a:t> last)</a:t>
            </a:r>
          </a:p>
          <a:p>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a:solidFill>
                  <a:srgbClr val="000000"/>
                </a:solidFill>
                <a:highlight>
                  <a:srgbClr val="FFFFFF"/>
                </a:highlight>
              </a:rPr>
              <a:t> tasks = </a:t>
            </a:r>
            <a:r>
              <a:rPr lang="en-US" sz="1600" dirty="0">
                <a:solidFill>
                  <a:srgbClr val="0000FF"/>
                </a:solidFill>
                <a:highlight>
                  <a:srgbClr val="FFFFFF"/>
                </a:highlight>
              </a:rPr>
              <a:t>new</a:t>
            </a:r>
            <a:r>
              <a:rPr lang="en-US" sz="1600" dirty="0">
                <a:solidFill>
                  <a:srgbClr val="000000"/>
                </a:solidFill>
                <a:highlight>
                  <a:srgbClr val="FFFFFF"/>
                </a:highlight>
              </a:rPr>
              <a:t> </a:t>
            </a:r>
            <a:r>
              <a:rPr lang="en-US" sz="1600" dirty="0">
                <a:solidFill>
                  <a:srgbClr val="2B91AF"/>
                </a:solidFill>
                <a:highlight>
                  <a:srgbClr val="FFFFFF"/>
                </a:highlight>
              </a:rPr>
              <a:t>List</a:t>
            </a:r>
            <a:r>
              <a:rPr lang="en-US" sz="1600" dirty="0">
                <a:solidFill>
                  <a:srgbClr val="000000"/>
                </a:solidFill>
                <a:highlight>
                  <a:srgbClr val="FFFFFF"/>
                </a:highlight>
              </a:rPr>
              <a:t>&lt;</a:t>
            </a:r>
            <a:r>
              <a:rPr lang="en-US" sz="1600" dirty="0">
                <a:solidFill>
                  <a:srgbClr val="2B91AF"/>
                </a:solidFill>
                <a:highlight>
                  <a:srgbClr val="FFFFFF"/>
                </a:highlight>
              </a:rPr>
              <a:t>Task</a:t>
            </a:r>
            <a:r>
              <a:rPr lang="en-US" sz="1600" dirty="0">
                <a:solidFill>
                  <a:srgbClr val="000000"/>
                </a:solidFill>
                <a:highlight>
                  <a:srgbClr val="FFFFFF"/>
                </a:highlight>
              </a:rPr>
              <a:t>&lt;</a:t>
            </a:r>
            <a:r>
              <a:rPr lang="en-US" sz="1600" dirty="0">
                <a:solidFill>
                  <a:srgbClr val="2B91AF"/>
                </a:solidFill>
                <a:highlight>
                  <a:srgbClr val="FFFFFF"/>
                </a:highlight>
              </a:rPr>
              <a:t>House</a:t>
            </a:r>
            <a:r>
              <a:rPr lang="en-US" sz="1600" dirty="0">
                <a:solidFill>
                  <a:srgbClr val="000000"/>
                </a:solidFill>
                <a:highlight>
                  <a:srgbClr val="FFFFFF"/>
                </a:highlight>
              </a:rPr>
              <a:t>&gt;&gt;();</a:t>
            </a:r>
          </a:p>
          <a:p>
            <a:endParaRPr lang="en-US" sz="1600" dirty="0">
              <a:solidFill>
                <a:srgbClr val="000000"/>
              </a:solidFill>
              <a:highlight>
                <a:srgbClr val="FFFFFF"/>
              </a:highlight>
            </a:endParaRPr>
          </a:p>
          <a:p>
            <a:r>
              <a:rPr lang="nn-NO" sz="1600" dirty="0">
                <a:solidFill>
                  <a:srgbClr val="000000"/>
                </a:solidFill>
                <a:highlight>
                  <a:srgbClr val="FFFFFF"/>
                </a:highlight>
              </a:rPr>
              <a:t>    </a:t>
            </a:r>
            <a:r>
              <a:rPr lang="nn-NO" sz="1600" dirty="0">
                <a:solidFill>
                  <a:srgbClr val="0000FF"/>
                </a:solidFill>
                <a:highlight>
                  <a:srgbClr val="FFFFFF"/>
                </a:highlight>
              </a:rPr>
              <a:t>for</a:t>
            </a:r>
            <a:r>
              <a:rPr lang="nn-NO" sz="1600" dirty="0">
                <a:solidFill>
                  <a:srgbClr val="000000"/>
                </a:solidFill>
                <a:highlight>
                  <a:srgbClr val="FFFFFF"/>
                </a:highlight>
              </a:rPr>
              <a:t> (</a:t>
            </a:r>
            <a:r>
              <a:rPr lang="nn-NO" sz="1600" dirty="0">
                <a:solidFill>
                  <a:srgbClr val="0000FF"/>
                </a:solidFill>
                <a:highlight>
                  <a:srgbClr val="FFFFFF"/>
                </a:highlight>
              </a:rPr>
              <a:t>int</a:t>
            </a:r>
            <a:r>
              <a:rPr lang="nn-NO" sz="1600" dirty="0">
                <a:solidFill>
                  <a:srgbClr val="000000"/>
                </a:solidFill>
                <a:highlight>
                  <a:srgbClr val="FFFFFF"/>
                </a:highlight>
              </a:rPr>
              <a:t> i = first; i &lt;= last; i++)</a:t>
            </a:r>
          </a:p>
          <a:p>
            <a:r>
              <a:rPr lang="en-US" sz="1600" dirty="0">
                <a:solidFill>
                  <a:srgbClr val="000000"/>
                </a:solidFill>
                <a:highlight>
                  <a:srgbClr val="FFFFFF"/>
                </a:highlight>
              </a:rPr>
              <a:t>    {</a:t>
            </a:r>
          </a:p>
          <a:p>
            <a:r>
              <a:rPr lang="en-US" sz="1600" dirty="0">
                <a:solidFill>
                  <a:srgbClr val="000000"/>
                </a:solidFill>
                <a:highlight>
                  <a:srgbClr val="FFFFFF"/>
                </a:highlight>
              </a:rPr>
              <a:t>        </a:t>
            </a:r>
            <a:r>
              <a:rPr lang="en-US" sz="1600" dirty="0" err="1" smtClean="0">
                <a:solidFill>
                  <a:srgbClr val="0000FF"/>
                </a:solidFill>
                <a:effectLst>
                  <a:glow rad="254000">
                    <a:srgbClr val="FFFF00"/>
                  </a:glow>
                </a:effectLst>
                <a:highlight>
                  <a:srgbClr val="FFFFFF"/>
                </a:highlight>
              </a:rPr>
              <a:t>var</a:t>
            </a:r>
            <a:r>
              <a:rPr lang="en-US" sz="1600" dirty="0" smtClean="0">
                <a:solidFill>
                  <a:srgbClr val="0000FF"/>
                </a:solidFill>
                <a:effectLst>
                  <a:glow rad="254000">
                    <a:srgbClr val="FFFF00"/>
                  </a:glow>
                </a:effectLst>
                <a:highlight>
                  <a:srgbClr val="FFFFFF"/>
                </a:highlight>
              </a:rPr>
              <a:t> </a:t>
            </a:r>
            <a:r>
              <a:rPr lang="en-US" sz="1600" dirty="0" smtClean="0">
                <a:solidFill>
                  <a:srgbClr val="000000"/>
                </a:solidFill>
                <a:effectLst>
                  <a:glow rad="254000">
                    <a:srgbClr val="FFFF00"/>
                  </a:glow>
                </a:effectLst>
                <a:highlight>
                  <a:srgbClr val="FFFFFF"/>
                </a:highlight>
              </a:rPr>
              <a:t>t </a:t>
            </a:r>
            <a:r>
              <a:rPr lang="en-US" sz="1600" dirty="0">
                <a:solidFill>
                  <a:srgbClr val="000000"/>
                </a:solidFill>
                <a:effectLst>
                  <a:glow rad="254000">
                    <a:srgbClr val="FFFF00"/>
                  </a:glow>
                </a:effectLst>
                <a:highlight>
                  <a:srgbClr val="FFFFFF"/>
                </a:highlight>
              </a:rPr>
              <a:t>= </a:t>
            </a:r>
            <a:r>
              <a:rPr lang="en-US" sz="1600" dirty="0" err="1">
                <a:solidFill>
                  <a:srgbClr val="2B91AF"/>
                </a:solidFill>
                <a:effectLst>
                  <a:glow rad="254000">
                    <a:srgbClr val="FFFF00"/>
                  </a:glow>
                </a:effectLst>
                <a:highlight>
                  <a:srgbClr val="FFFFFF"/>
                </a:highlight>
              </a:rPr>
              <a:t>House</a:t>
            </a:r>
            <a:r>
              <a:rPr lang="en-US" sz="1600" dirty="0" err="1">
                <a:solidFill>
                  <a:srgbClr val="000000"/>
                </a:solidFill>
                <a:effectLst>
                  <a:glow rad="254000">
                    <a:srgbClr val="FFFF00"/>
                  </a:glow>
                </a:effectLst>
                <a:highlight>
                  <a:srgbClr val="FFFFFF"/>
                </a:highlight>
              </a:rPr>
              <a:t>.LoadFromDatabaseAsync</a:t>
            </a:r>
            <a:r>
              <a:rPr lang="en-US" sz="1600" dirty="0">
                <a:solidFill>
                  <a:srgbClr val="000000"/>
                </a:solidFill>
                <a:effectLst>
                  <a:glow rad="254000">
                    <a:srgbClr val="FFFF00"/>
                  </a:glow>
                </a:effectLst>
                <a:highlight>
                  <a:srgbClr val="FFFFFF"/>
                </a:highlight>
              </a:rPr>
              <a:t>(</a:t>
            </a:r>
            <a:r>
              <a:rPr lang="en-US" sz="1600" dirty="0" err="1">
                <a:solidFill>
                  <a:srgbClr val="000000"/>
                </a:solidFill>
                <a:effectLst>
                  <a:glow rad="254000">
                    <a:srgbClr val="FFFF00"/>
                  </a:glow>
                </a:effectLst>
                <a:highlight>
                  <a:srgbClr val="FFFFFF"/>
                </a:highlight>
              </a:rPr>
              <a:t>i</a:t>
            </a:r>
            <a:r>
              <a:rPr lang="en-US" sz="1600" dirty="0">
                <a:solidFill>
                  <a:srgbClr val="000000"/>
                </a:solidFill>
                <a:effectLst>
                  <a:glow rad="254000">
                    <a:srgbClr val="FFFF00"/>
                  </a:glow>
                </a:effectLst>
                <a:highlight>
                  <a:srgbClr val="FFFFFF"/>
                </a:highlight>
              </a:rPr>
              <a:t>);</a:t>
            </a:r>
          </a:p>
          <a:p>
            <a:r>
              <a:rPr lang="en-US" sz="1600" dirty="0">
                <a:solidFill>
                  <a:srgbClr val="000000"/>
                </a:solidFill>
                <a:highlight>
                  <a:srgbClr val="FFFFFF"/>
                </a:highlight>
              </a:rPr>
              <a:t>        </a:t>
            </a:r>
            <a:r>
              <a:rPr lang="en-US" sz="1600" dirty="0" err="1">
                <a:solidFill>
                  <a:srgbClr val="000000"/>
                </a:solidFill>
                <a:highlight>
                  <a:srgbClr val="FFFFFF"/>
                </a:highlight>
              </a:rPr>
              <a:t>tasks.Add</a:t>
            </a:r>
            <a:r>
              <a:rPr lang="en-US" sz="1600" dirty="0">
                <a:solidFill>
                  <a:srgbClr val="000000"/>
                </a:solidFill>
                <a:highlight>
                  <a:srgbClr val="FFFFFF"/>
                </a:highlight>
              </a:rPr>
              <a:t>(t);</a:t>
            </a:r>
          </a:p>
          <a:p>
            <a:r>
              <a:rPr lang="en-US" sz="1600" dirty="0">
                <a:solidFill>
                  <a:srgbClr val="000000"/>
                </a:solidFill>
                <a:highlight>
                  <a:srgbClr val="FFFFFF"/>
                </a:highlight>
              </a:rPr>
              <a:t>    }</a:t>
            </a:r>
          </a:p>
          <a:p>
            <a:endParaRPr lang="en-US" sz="1600" dirty="0">
              <a:solidFill>
                <a:srgbClr val="000000"/>
              </a:solidFill>
              <a:highlight>
                <a:srgbClr val="FFFFFF"/>
              </a:highlight>
            </a:endParaRPr>
          </a:p>
          <a:p>
            <a:r>
              <a:rPr lang="en-US" sz="1600" dirty="0">
                <a:solidFill>
                  <a:srgbClr val="000000"/>
                </a:solidFill>
                <a:highlight>
                  <a:srgbClr val="FFFFFF"/>
                </a:highlight>
              </a:rPr>
              <a:t>    </a:t>
            </a:r>
            <a:r>
              <a:rPr lang="en-US" sz="1600" dirty="0" err="1">
                <a:solidFill>
                  <a:srgbClr val="0000FF"/>
                </a:solidFill>
                <a:highlight>
                  <a:srgbClr val="FFFFFF"/>
                </a:highlight>
              </a:rPr>
              <a:t>var</a:t>
            </a:r>
            <a:r>
              <a:rPr lang="en-US" sz="1600" dirty="0" smtClean="0">
                <a:solidFill>
                  <a:srgbClr val="2B91AF"/>
                </a:solidFill>
                <a:highlight>
                  <a:srgbClr val="FFFFFF"/>
                </a:highlight>
              </a:rPr>
              <a:t> </a:t>
            </a:r>
            <a:r>
              <a:rPr lang="en-US" sz="1600" dirty="0" err="1" smtClean="0">
                <a:solidFill>
                  <a:srgbClr val="000000"/>
                </a:solidFill>
                <a:highlight>
                  <a:srgbClr val="FFFFFF"/>
                </a:highlight>
              </a:rPr>
              <a:t>loadedHouses</a:t>
            </a:r>
            <a:r>
              <a:rPr lang="en-US" sz="1600" dirty="0" smtClean="0">
                <a:solidFill>
                  <a:srgbClr val="000000"/>
                </a:solidFill>
                <a:highlight>
                  <a:srgbClr val="FFFFFF"/>
                </a:highlight>
              </a:rPr>
              <a:t> </a:t>
            </a:r>
            <a:r>
              <a:rPr lang="en-US" sz="1600" dirty="0">
                <a:solidFill>
                  <a:srgbClr val="000000"/>
                </a:solidFill>
                <a:highlight>
                  <a:srgbClr val="FFFFFF"/>
                </a:highlight>
              </a:rPr>
              <a:t>= </a:t>
            </a:r>
            <a:r>
              <a:rPr lang="en-US" sz="1600" dirty="0">
                <a:solidFill>
                  <a:srgbClr val="0000FF"/>
                </a:solidFill>
                <a:effectLst>
                  <a:glow rad="254000">
                    <a:srgbClr val="FFFF00"/>
                  </a:glow>
                </a:effectLst>
                <a:highlight>
                  <a:srgbClr val="FFFFFF"/>
                </a:highlight>
              </a:rPr>
              <a:t>await</a:t>
            </a:r>
            <a:r>
              <a:rPr lang="en-US" sz="1600" dirty="0">
                <a:solidFill>
                  <a:srgbClr val="000000"/>
                </a:solidFill>
                <a:effectLst>
                  <a:glow rad="254000">
                    <a:srgbClr val="FFFF00"/>
                  </a:glow>
                </a:effectLst>
                <a:highlight>
                  <a:srgbClr val="FFFFFF"/>
                </a:highlight>
              </a:rPr>
              <a:t> </a:t>
            </a:r>
            <a:r>
              <a:rPr lang="en-US" sz="1600" dirty="0" err="1">
                <a:solidFill>
                  <a:srgbClr val="2B91AF"/>
                </a:solidFill>
                <a:effectLst>
                  <a:glow rad="254000">
                    <a:srgbClr val="FFFF00"/>
                  </a:glow>
                </a:effectLst>
                <a:highlight>
                  <a:srgbClr val="FFFFFF"/>
                </a:highlight>
              </a:rPr>
              <a:t>Task</a:t>
            </a:r>
            <a:r>
              <a:rPr lang="en-US" sz="1600" dirty="0" err="1">
                <a:solidFill>
                  <a:srgbClr val="000000"/>
                </a:solidFill>
                <a:effectLst>
                  <a:glow rad="254000">
                    <a:srgbClr val="FFFF00"/>
                  </a:glow>
                </a:effectLst>
                <a:highlight>
                  <a:srgbClr val="FFFFFF"/>
                </a:highlight>
              </a:rPr>
              <a:t>.WhenAll</a:t>
            </a:r>
            <a:r>
              <a:rPr lang="en-US" sz="1600" dirty="0">
                <a:solidFill>
                  <a:srgbClr val="000000"/>
                </a:solidFill>
                <a:effectLst>
                  <a:glow rad="254000">
                    <a:srgbClr val="FFFF00"/>
                  </a:glow>
                </a:effectLst>
                <a:highlight>
                  <a:srgbClr val="FFFFFF"/>
                </a:highlight>
              </a:rPr>
              <a:t>(tasks);</a:t>
            </a:r>
          </a:p>
          <a:p>
            <a:r>
              <a:rPr lang="en-US" sz="1600" dirty="0">
                <a:solidFill>
                  <a:srgbClr val="000000"/>
                </a:solidFill>
                <a:highlight>
                  <a:srgbClr val="FFFFFF"/>
                </a:highlight>
              </a:rPr>
              <a:t>    </a:t>
            </a:r>
            <a:r>
              <a:rPr lang="en-US" sz="1600" dirty="0">
                <a:solidFill>
                  <a:srgbClr val="0000FF"/>
                </a:solidFill>
                <a:highlight>
                  <a:srgbClr val="FFFFFF"/>
                </a:highlight>
              </a:rPr>
              <a:t>return</a:t>
            </a:r>
            <a:r>
              <a:rPr lang="en-US" sz="1600" dirty="0">
                <a:solidFill>
                  <a:srgbClr val="000000"/>
                </a:solidFill>
                <a:highlight>
                  <a:srgbClr val="FFFFFF"/>
                </a:highlight>
              </a:rPr>
              <a:t> </a:t>
            </a:r>
            <a:r>
              <a:rPr lang="en-US" sz="1600" dirty="0" err="1">
                <a:solidFill>
                  <a:srgbClr val="000000"/>
                </a:solidFill>
                <a:highlight>
                  <a:srgbClr val="FFFFFF"/>
                </a:highlight>
              </a:rPr>
              <a:t>loadedHouses.ToList</a:t>
            </a:r>
            <a:r>
              <a:rPr lang="en-US" sz="1600" dirty="0">
                <a:solidFill>
                  <a:srgbClr val="000000"/>
                </a:solidFill>
                <a:highlight>
                  <a:srgbClr val="FFFFFF"/>
                </a:highlight>
              </a:rPr>
              <a:t>();</a:t>
            </a:r>
          </a:p>
          <a:p>
            <a:r>
              <a:rPr lang="en-US" sz="1600" dirty="0">
                <a:solidFill>
                  <a:srgbClr val="000000"/>
                </a:solidFill>
                <a:highlight>
                  <a:srgbClr val="FFFFFF"/>
                </a:highlight>
              </a:rPr>
              <a:t>}</a:t>
            </a:r>
          </a:p>
        </p:txBody>
      </p:sp>
      <p:sp>
        <p:nvSpPr>
          <p:cNvPr id="4" name="Rectangle 3"/>
          <p:cNvSpPr/>
          <p:nvPr/>
        </p:nvSpPr>
        <p:spPr bwMode="auto">
          <a:xfrm>
            <a:off x="9037637" y="3978174"/>
            <a:ext cx="2655365" cy="12357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dirty="0" smtClean="0">
                <a:solidFill>
                  <a:schemeClr val="tx1"/>
                </a:solidFill>
                <a:latin typeface="Segoe UI Light" pitchFamily="34" charset="0"/>
              </a:rPr>
              <a:t>You can call await 5 times</a:t>
            </a:r>
          </a:p>
          <a:p>
            <a:pPr algn="ctr" defTabSz="699261" fontAlgn="base">
              <a:lnSpc>
                <a:spcPct val="90000"/>
              </a:lnSpc>
              <a:spcBef>
                <a:spcPct val="0"/>
              </a:spcBef>
              <a:spcAft>
                <a:spcPts val="900"/>
              </a:spcAft>
            </a:pPr>
            <a:r>
              <a:rPr lang="es-ES" sz="2400" dirty="0" err="1" smtClean="0">
                <a:solidFill>
                  <a:schemeClr val="tx1"/>
                </a:solidFill>
                <a:latin typeface="Segoe UI Light" pitchFamily="34" charset="0"/>
                <a:ea typeface="Segoe UI" pitchFamily="34" charset="0"/>
                <a:cs typeface="Segoe UI" pitchFamily="34" charset="0"/>
              </a:rPr>
              <a:t>or</a:t>
            </a:r>
            <a:r>
              <a:rPr lang="es-ES" sz="2400" dirty="0" smtClean="0">
                <a:solidFill>
                  <a:schemeClr val="tx1"/>
                </a:solidFill>
                <a:latin typeface="Segoe UI Light" pitchFamily="34" charset="0"/>
                <a:ea typeface="Segoe UI" pitchFamily="34" charset="0"/>
                <a:cs typeface="Segoe UI" pitchFamily="34" charset="0"/>
              </a:rPr>
              <a:t>…</a:t>
            </a: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ectangle 4"/>
          <p:cNvSpPr/>
          <p:nvPr/>
        </p:nvSpPr>
        <p:spPr bwMode="auto">
          <a:xfrm>
            <a:off x="9037637" y="5434283"/>
            <a:ext cx="2655365" cy="12357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dirty="0">
                <a:solidFill>
                  <a:schemeClr val="tx1"/>
                </a:solidFill>
                <a:latin typeface="Segoe UI Light" pitchFamily="34" charset="0"/>
              </a:rPr>
              <a:t>When… methods minimize awaits + exceptions</a:t>
            </a: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037670823"/>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2161836" cy="4807470"/>
          </a:xfrm>
        </p:spPr>
        <p:txBody>
          <a:bodyPr/>
          <a:lstStyle/>
          <a:p>
            <a:endParaRPr lang="en-US" dirty="0" smtClean="0"/>
          </a:p>
          <a:p>
            <a:r>
              <a:rPr lang="en-US" dirty="0" smtClean="0"/>
              <a:t>Principles</a:t>
            </a:r>
          </a:p>
          <a:p>
            <a:pPr lvl="1"/>
            <a:r>
              <a:rPr lang="en-US" sz="2000" dirty="0" smtClean="0"/>
              <a:t>CPU-bound work means things like: LINQ-over-objects, or big iterations, or computational inner loops.</a:t>
            </a:r>
          </a:p>
          <a:p>
            <a:pPr lvl="1"/>
            <a:r>
              <a:rPr lang="en-US" sz="2000" dirty="0" err="1" smtClean="0"/>
              <a:t>Parallel.ForEach</a:t>
            </a:r>
            <a:r>
              <a:rPr lang="en-US" sz="2000" dirty="0" smtClean="0"/>
              <a:t> and </a:t>
            </a:r>
            <a:r>
              <a:rPr lang="en-US" sz="2000" dirty="0" err="1" smtClean="0"/>
              <a:t>Task.Run</a:t>
            </a:r>
            <a:r>
              <a:rPr lang="en-US" sz="2000" dirty="0" smtClean="0"/>
              <a:t> are a good way to put CPU-bound work onto the thread pool.</a:t>
            </a:r>
          </a:p>
          <a:p>
            <a:pPr lvl="1"/>
            <a:r>
              <a:rPr lang="en-US" sz="2000" dirty="0" smtClean="0"/>
              <a:t>Thread pool </a:t>
            </a:r>
            <a:r>
              <a:rPr lang="en-US" sz="2000" dirty="0"/>
              <a:t>will gradually feel out how many threads are needed to </a:t>
            </a:r>
            <a:r>
              <a:rPr lang="en-US" sz="2000" dirty="0" smtClean="0"/>
              <a:t>make best progress.</a:t>
            </a:r>
          </a:p>
          <a:p>
            <a:pPr lvl="1"/>
            <a:r>
              <a:rPr lang="en-US" sz="2000" dirty="0" smtClean="0"/>
              <a:t>Use of threads will </a:t>
            </a:r>
            <a:r>
              <a:rPr lang="en-US" sz="2000" i="1" u="sng" dirty="0" smtClean="0"/>
              <a:t>never</a:t>
            </a:r>
            <a:r>
              <a:rPr lang="en-US" sz="2000" dirty="0" smtClean="0"/>
              <a:t> increase throughput on a machine that’s under load.</a:t>
            </a:r>
          </a:p>
          <a:p>
            <a:pPr lvl="1"/>
            <a:endParaRPr lang="en-US" dirty="0"/>
          </a:p>
          <a:p>
            <a:r>
              <a:rPr lang="en-US" dirty="0" smtClean="0"/>
              <a:t>Guidance</a:t>
            </a:r>
          </a:p>
          <a:p>
            <a:pPr lvl="1"/>
            <a:r>
              <a:rPr lang="en-US" sz="2000" dirty="0"/>
              <a:t>For IO-bound “work”, use await rather than background threads.</a:t>
            </a:r>
          </a:p>
          <a:p>
            <a:pPr lvl="1"/>
            <a:r>
              <a:rPr lang="en-US" sz="2000" dirty="0" smtClean="0"/>
              <a:t>For CPU-bound work, consider using background threads via </a:t>
            </a:r>
            <a:r>
              <a:rPr lang="en-US" sz="2000" dirty="0" err="1" smtClean="0"/>
              <a:t>Parallel.ForEach</a:t>
            </a:r>
            <a:r>
              <a:rPr lang="en-US" sz="2000" dirty="0" smtClean="0"/>
              <a:t> or </a:t>
            </a:r>
            <a:r>
              <a:rPr lang="en-US" sz="2000" dirty="0" err="1" smtClean="0"/>
              <a:t>Task.Run</a:t>
            </a:r>
            <a:r>
              <a:rPr lang="en-US" sz="2000" dirty="0" smtClean="0"/>
              <a:t>, unless you're writing a library, or scalable server-side code.</a:t>
            </a:r>
          </a:p>
        </p:txBody>
      </p:sp>
      <p:sp>
        <p:nvSpPr>
          <p:cNvPr id="17" name="Title 16"/>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Tree>
    <p:extLst>
      <p:ext uri="{BB962C8B-B14F-4D97-AF65-F5344CB8AC3E}">
        <p14:creationId xmlns:p14="http://schemas.microsoft.com/office/powerpoint/2010/main" val="418821310"/>
      </p:ext>
    </p:extLst>
  </p:cSld>
  <p:clrMapOvr>
    <a:masterClrMapping/>
  </p:clrMapOvr>
  <p:transition>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7037" y="1439862"/>
            <a:ext cx="7924802" cy="3897194"/>
          </a:xfrm>
        </p:spPr>
        <p:txBody>
          <a:bodyPr/>
          <a:lstStyle/>
          <a:p>
            <a:r>
              <a:rPr lang="es-ES" dirty="0" smtClean="0"/>
              <a:t>Software </a:t>
            </a:r>
            <a:r>
              <a:rPr lang="es-ES" dirty="0" err="1" smtClean="0"/>
              <a:t>Architect</a:t>
            </a:r>
            <a:r>
              <a:rPr lang="es-ES" dirty="0" smtClean="0"/>
              <a:t> @ FIMARGE</a:t>
            </a:r>
          </a:p>
          <a:p>
            <a:r>
              <a:rPr lang="es-ES" dirty="0" smtClean="0"/>
              <a:t>Microsoft C# MVP </a:t>
            </a:r>
            <a:r>
              <a:rPr lang="es-ES" dirty="0" err="1" smtClean="0"/>
              <a:t>since</a:t>
            </a:r>
            <a:r>
              <a:rPr lang="es-ES" dirty="0" smtClean="0"/>
              <a:t> 2003</a:t>
            </a:r>
          </a:p>
          <a:p>
            <a:r>
              <a:rPr lang="es-ES" dirty="0" smtClean="0"/>
              <a:t>MVP of </a:t>
            </a:r>
            <a:r>
              <a:rPr lang="es-ES" dirty="0" err="1" smtClean="0"/>
              <a:t>the</a:t>
            </a:r>
            <a:r>
              <a:rPr lang="es-ES" dirty="0" smtClean="0"/>
              <a:t> </a:t>
            </a:r>
            <a:r>
              <a:rPr lang="es-ES" dirty="0" err="1" smtClean="0"/>
              <a:t>year</a:t>
            </a:r>
            <a:r>
              <a:rPr lang="es-ES" dirty="0" smtClean="0"/>
              <a:t> 2011</a:t>
            </a:r>
          </a:p>
          <a:p>
            <a:r>
              <a:rPr lang="es-ES" dirty="0" err="1" smtClean="0"/>
              <a:t>Founder</a:t>
            </a:r>
            <a:r>
              <a:rPr lang="es-ES" dirty="0" smtClean="0"/>
              <a:t> of </a:t>
            </a:r>
            <a:r>
              <a:rPr lang="es-ES" dirty="0" err="1" smtClean="0"/>
              <a:t>AndorraDotNet</a:t>
            </a:r>
            <a:r>
              <a:rPr lang="es-ES" dirty="0" smtClean="0"/>
              <a:t> </a:t>
            </a:r>
          </a:p>
          <a:p>
            <a:r>
              <a:rPr lang="es-ES" dirty="0" err="1" smtClean="0"/>
              <a:t>Geek</a:t>
            </a:r>
            <a:r>
              <a:rPr lang="es-ES" dirty="0" smtClean="0"/>
              <a:t>-a-</a:t>
            </a:r>
            <a:r>
              <a:rPr lang="es-ES" dirty="0" err="1" smtClean="0"/>
              <a:t>palooza</a:t>
            </a:r>
            <a:r>
              <a:rPr lang="es-ES" dirty="0" smtClean="0"/>
              <a:t> </a:t>
            </a:r>
            <a:r>
              <a:rPr lang="es-ES" dirty="0" err="1" smtClean="0"/>
              <a:t>Organizer</a:t>
            </a:r>
            <a:endParaRPr lang="es-ES" dirty="0" smtClean="0"/>
          </a:p>
          <a:p>
            <a:r>
              <a:rPr lang="es-ES" dirty="0" smtClean="0"/>
              <a:t>INETA Country leader</a:t>
            </a:r>
            <a:endParaRPr lang="es-ES" dirty="0"/>
          </a:p>
        </p:txBody>
      </p:sp>
      <p:sp>
        <p:nvSpPr>
          <p:cNvPr id="3" name="Title 2"/>
          <p:cNvSpPr>
            <a:spLocks noGrp="1"/>
          </p:cNvSpPr>
          <p:nvPr>
            <p:ph type="title"/>
          </p:nvPr>
        </p:nvSpPr>
        <p:spPr/>
        <p:txBody>
          <a:bodyPr/>
          <a:lstStyle/>
          <a:p>
            <a:r>
              <a:rPr lang="es-ES" dirty="0" err="1" smtClean="0"/>
              <a:t>About</a:t>
            </a:r>
            <a:r>
              <a:rPr lang="es-ES" dirty="0" smtClean="0"/>
              <a:t> Lluis Franco…</a:t>
            </a:r>
            <a:endParaRPr lang="es-ES" dirty="0"/>
          </a:p>
        </p:txBody>
      </p:sp>
      <p:pic>
        <p:nvPicPr>
          <p:cNvPr id="5" name="Picture Placeholder 4"/>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122237" y="6235998"/>
            <a:ext cx="6622146" cy="461665"/>
          </a:xfrm>
          <a:prstGeom prst="rect">
            <a:avLst/>
          </a:prstGeom>
        </p:spPr>
        <p:txBody>
          <a:bodyPr vert="horz" wrap="square" lIns="146304" tIns="91440" rIns="146304" bIns="91440" rtlCol="0">
            <a:spAutoFit/>
          </a:bodyPr>
          <a:lstStyle/>
          <a:p>
            <a:pPr>
              <a:lnSpc>
                <a:spcPct val="90000"/>
              </a:lnSpc>
              <a:spcBef>
                <a:spcPct val="20000"/>
              </a:spcBef>
              <a:buSzPct val="90000"/>
              <a:buFont typeface="Arial" pitchFamily="34" charset="0"/>
              <a:buNone/>
            </a:pPr>
            <a:r>
              <a:rPr lang="en-US" sz="2000" b="1" dirty="0">
                <a:solidFill>
                  <a:srgbClr val="67217A"/>
                </a:solidFill>
              </a:rPr>
              <a:t>@</a:t>
            </a:r>
            <a:r>
              <a:rPr lang="en-US" sz="2000" b="1" dirty="0" err="1" smtClean="0">
                <a:solidFill>
                  <a:srgbClr val="67217A"/>
                </a:solidFill>
              </a:rPr>
              <a:t>lluisfranco</a:t>
            </a:r>
            <a:r>
              <a:rPr lang="en-US" sz="2000" b="1" dirty="0" smtClean="0">
                <a:solidFill>
                  <a:srgbClr val="67217A"/>
                </a:solidFill>
              </a:rPr>
              <a:t> - </a:t>
            </a:r>
            <a:r>
              <a:rPr lang="es-ES" sz="2000" b="1" dirty="0" smtClean="0">
                <a:solidFill>
                  <a:srgbClr val="67217A"/>
                </a:solidFill>
              </a:rPr>
              <a:t>hello@lluisfranco.com</a:t>
            </a:r>
            <a:endParaRPr lang="en-US" sz="2000" b="1" dirty="0">
              <a:solidFill>
                <a:srgbClr val="67217A"/>
              </a:solidFill>
            </a:endParaRPr>
          </a:p>
        </p:txBody>
      </p:sp>
    </p:spTree>
    <p:extLst>
      <p:ext uri="{BB962C8B-B14F-4D97-AF65-F5344CB8AC3E}">
        <p14:creationId xmlns:p14="http://schemas.microsoft.com/office/powerpoint/2010/main" val="135026351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554956" y="1782908"/>
            <a:ext cx="9326563" cy="4344221"/>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Library methods shouldn’t lie</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057052" y="2475015"/>
            <a:ext cx="4190386" cy="251438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Library methods shouldn’t lie…</a:t>
            </a:r>
          </a:p>
          <a:p>
            <a:pPr defTabSz="699261" fontAlgn="base">
              <a:lnSpc>
                <a:spcPct val="90000"/>
              </a:lnSpc>
              <a:spcBef>
                <a:spcPct val="0"/>
              </a:spcBef>
              <a:spcAft>
                <a:spcPts val="90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Only expose an async API</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if your implementation is truly async.</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Don’t “fake it” through internal use of </a:t>
            </a:r>
            <a:r>
              <a:rPr lang="en-US" dirty="0" err="1">
                <a:gradFill>
                  <a:gsLst>
                    <a:gs pos="0">
                      <a:srgbClr val="FFFFFF"/>
                    </a:gs>
                    <a:gs pos="100000">
                      <a:srgbClr val="FFFFFF"/>
                    </a:gs>
                  </a:gsLst>
                  <a:lin ang="5400000" scaled="0"/>
                </a:gradFill>
                <a:ea typeface="Segoe UI" pitchFamily="34" charset="0"/>
                <a:cs typeface="Segoe UI" pitchFamily="34" charset="0"/>
              </a:rPr>
              <a:t>Task.Run</a:t>
            </a:r>
            <a:r>
              <a:rPr lang="en-US" dirty="0">
                <a:gradFill>
                  <a:gsLst>
                    <a:gs pos="0">
                      <a:srgbClr val="FFFFFF"/>
                    </a:gs>
                    <a:gs pos="100000">
                      <a:srgbClr val="FFFFFF"/>
                    </a:gs>
                  </a:gsLst>
                  <a:lin ang="5400000" scaled="0"/>
                </a:gradFill>
                <a:ea typeface="Segoe UI" pitchFamily="34" charset="0"/>
                <a:cs typeface="Segoe UI" pitchFamily="34" charset="0"/>
              </a:rPr>
              <a:t>.</a:t>
            </a:r>
          </a:p>
          <a:p>
            <a:pPr defTabSz="699261" fontAlgn="base">
              <a:lnSpc>
                <a:spcPct val="90000"/>
              </a:lnSpc>
              <a:spcBef>
                <a:spcPct val="0"/>
              </a:spcBef>
              <a:spcAft>
                <a:spcPts val="90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243955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59643"/>
            <a:ext cx="3124198" cy="433965"/>
          </a:xfrm>
        </p:spPr>
        <p:txBody>
          <a:bodyPr/>
          <a:lstStyle/>
          <a:p>
            <a:pPr lvl="0"/>
            <a:r>
              <a:rPr lang="en-US" sz="1800" b="1" dirty="0">
                <a:solidFill>
                  <a:srgbClr val="FFFF00"/>
                </a:solidFill>
                <a:latin typeface="Consolas" panose="020B0609020204030204" pitchFamily="49" charset="0"/>
                <a:cs typeface="Consolas" panose="020B0609020204030204" pitchFamily="49" charset="0"/>
              </a:rPr>
              <a:t>Foo();</a:t>
            </a:r>
          </a:p>
        </p:txBody>
      </p:sp>
      <p:sp>
        <p:nvSpPr>
          <p:cNvPr id="3" name="Title 2"/>
          <p:cNvSpPr>
            <a:spLocks noGrp="1"/>
          </p:cNvSpPr>
          <p:nvPr>
            <p:ph type="title"/>
          </p:nvPr>
        </p:nvSpPr>
        <p:spPr/>
        <p:txBody>
          <a:bodyPr/>
          <a:lstStyle/>
          <a:p>
            <a:r>
              <a:rPr lang="en-US" dirty="0" smtClean="0"/>
              <a:t>Library methods shouldn’t lie</a:t>
            </a:r>
            <a:endParaRPr lang="en-US" dirty="0"/>
          </a:p>
        </p:txBody>
      </p:sp>
      <p:sp>
        <p:nvSpPr>
          <p:cNvPr id="2" name="Text Placeholder 1"/>
          <p:cNvSpPr>
            <a:spLocks noGrp="1"/>
          </p:cNvSpPr>
          <p:nvPr>
            <p:ph type="body" sz="quarter" idx="4294967295"/>
          </p:nvPr>
        </p:nvSpPr>
        <p:spPr>
          <a:xfrm>
            <a:off x="276007" y="3879911"/>
            <a:ext cx="3932238" cy="1015663"/>
          </a:xfrm>
        </p:spPr>
        <p:txBody>
          <a:bodyPr/>
          <a:lstStyle/>
          <a:p>
            <a:pPr marL="0" indent="0">
              <a:lnSpc>
                <a:spcPct val="100000"/>
              </a:lnSpc>
              <a:spcBef>
                <a:spcPts val="0"/>
              </a:spcBef>
              <a:buClrTx/>
              <a:buSzTx/>
              <a:buNone/>
            </a:pPr>
            <a:r>
              <a:rPr lang="en-US" sz="1800" b="1" dirty="0" err="1">
                <a:solidFill>
                  <a:srgbClr val="00FFFF"/>
                </a:solidFill>
                <a:latin typeface="Consolas" panose="020B0609020204030204" pitchFamily="49" charset="0"/>
                <a:cs typeface="Consolas" panose="020B0609020204030204" pitchFamily="49" charset="0"/>
              </a:rPr>
              <a:t>var</a:t>
            </a:r>
            <a:r>
              <a:rPr lang="en-US" sz="1800" b="1" dirty="0">
                <a:solidFill>
                  <a:srgbClr val="00FFFF"/>
                </a:solidFill>
                <a:latin typeface="Consolas" panose="020B0609020204030204" pitchFamily="49" charset="0"/>
                <a:cs typeface="Consolas" panose="020B0609020204030204" pitchFamily="49" charset="0"/>
              </a:rPr>
              <a:t> task = </a:t>
            </a:r>
            <a:r>
              <a:rPr lang="en-US" sz="1800" b="1" dirty="0" err="1">
                <a:solidFill>
                  <a:srgbClr val="00FFFF"/>
                </a:solidFill>
                <a:latin typeface="Consolas" panose="020B0609020204030204" pitchFamily="49" charset="0"/>
                <a:cs typeface="Consolas" panose="020B0609020204030204" pitchFamily="49" charset="0"/>
              </a:rPr>
              <a:t>FooAsync</a:t>
            </a:r>
            <a:r>
              <a:rPr lang="en-US" sz="1800" b="1" dirty="0">
                <a:solidFill>
                  <a:srgbClr val="00FFFF"/>
                </a:solidFill>
                <a:latin typeface="Consolas" panose="020B0609020204030204" pitchFamily="49" charset="0"/>
                <a:cs typeface="Consolas" panose="020B0609020204030204" pitchFamily="49" charset="0"/>
              </a:rPr>
              <a:t>();</a:t>
            </a:r>
          </a:p>
          <a:p>
            <a:pPr marL="0" indent="0">
              <a:lnSpc>
                <a:spcPct val="100000"/>
              </a:lnSpc>
              <a:spcBef>
                <a:spcPts val="0"/>
              </a:spcBef>
              <a:buClrTx/>
              <a:buSzTx/>
              <a:buNone/>
            </a:pPr>
            <a:r>
              <a:rPr lang="en-US" sz="1800" b="1" dirty="0">
                <a:solidFill>
                  <a:srgbClr val="00FFFF"/>
                </a:solidFill>
                <a:latin typeface="Consolas" panose="020B0609020204030204" pitchFamily="49" charset="0"/>
                <a:cs typeface="Consolas" panose="020B0609020204030204" pitchFamily="49" charset="0"/>
              </a:rPr>
              <a:t>...</a:t>
            </a:r>
          </a:p>
          <a:p>
            <a:pPr marL="0" indent="0">
              <a:lnSpc>
                <a:spcPct val="100000"/>
              </a:lnSpc>
              <a:spcBef>
                <a:spcPts val="0"/>
              </a:spcBef>
              <a:buClrTx/>
              <a:buSzTx/>
              <a:buNone/>
            </a:pPr>
            <a:r>
              <a:rPr lang="en-US" sz="1800" b="1" dirty="0">
                <a:solidFill>
                  <a:srgbClr val="00FFFF"/>
                </a:solidFill>
                <a:latin typeface="Consolas" panose="020B0609020204030204" pitchFamily="49" charset="0"/>
                <a:cs typeface="Consolas" panose="020B0609020204030204" pitchFamily="49" charset="0"/>
              </a:rPr>
              <a:t>await task;</a:t>
            </a:r>
          </a:p>
        </p:txBody>
      </p:sp>
      <p:sp>
        <p:nvSpPr>
          <p:cNvPr id="11" name="Text Placeholder 3"/>
          <p:cNvSpPr txBox="1">
            <a:spLocks/>
          </p:cNvSpPr>
          <p:nvPr/>
        </p:nvSpPr>
        <p:spPr>
          <a:xfrm>
            <a:off x="3932238" y="2068991"/>
            <a:ext cx="8231965" cy="1443460"/>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latin typeface="+mn-lt"/>
              </a:rPr>
              <a:t>This method’s signature is </a:t>
            </a:r>
            <a:r>
              <a:rPr lang="en-US" sz="1800" b="1" i="1" dirty="0">
                <a:solidFill>
                  <a:srgbClr val="FFFF00"/>
                </a:solidFill>
                <a:latin typeface="+mn-lt"/>
              </a:rPr>
              <a:t>synchronous</a:t>
            </a:r>
            <a:r>
              <a:rPr lang="en-US" sz="1800" i="1" dirty="0">
                <a:solidFill>
                  <a:schemeClr val="bg1"/>
                </a:solidFill>
                <a:latin typeface="+mn-lt"/>
              </a:rPr>
              <a:t>:</a:t>
            </a:r>
          </a:p>
          <a:p>
            <a:r>
              <a:rPr lang="en-US" sz="1800" dirty="0">
                <a:solidFill>
                  <a:schemeClr val="bg1"/>
                </a:solidFill>
                <a:latin typeface="+mn-lt"/>
              </a:rPr>
              <a:t>I expect it will </a:t>
            </a:r>
            <a:r>
              <a:rPr lang="en-US" sz="1800" b="1" dirty="0">
                <a:solidFill>
                  <a:schemeClr val="bg1"/>
                </a:solidFill>
                <a:latin typeface="+mn-lt"/>
              </a:rPr>
              <a:t>perform </a:t>
            </a:r>
            <a:r>
              <a:rPr lang="en-US" sz="1800" dirty="0">
                <a:solidFill>
                  <a:schemeClr val="bg1"/>
                </a:solidFill>
                <a:latin typeface="+mn-lt"/>
              </a:rPr>
              <a:t>something here and now. I’ll regain control to execute something else </a:t>
            </a:r>
            <a:r>
              <a:rPr lang="en-US" sz="1800" b="1" dirty="0">
                <a:solidFill>
                  <a:srgbClr val="FFFF00"/>
                </a:solidFill>
                <a:latin typeface="+mn-lt"/>
              </a:rPr>
              <a:t>when it’s done</a:t>
            </a:r>
            <a:r>
              <a:rPr lang="en-US" sz="1800" dirty="0">
                <a:solidFill>
                  <a:schemeClr val="bg1"/>
                </a:solidFill>
                <a:latin typeface="+mn-lt"/>
              </a:rPr>
              <a:t>.</a:t>
            </a:r>
          </a:p>
          <a:p>
            <a:r>
              <a:rPr lang="en-US" sz="1800" dirty="0">
                <a:solidFill>
                  <a:schemeClr val="bg1"/>
                </a:solidFill>
                <a:latin typeface="+mn-lt"/>
              </a:rPr>
              <a:t>It will probably be using the CPU flat-out while it </a:t>
            </a:r>
            <a:r>
              <a:rPr lang="en-US" sz="1800" dirty="0" smtClean="0">
                <a:solidFill>
                  <a:schemeClr val="bg1"/>
                </a:solidFill>
                <a:latin typeface="+mn-lt"/>
              </a:rPr>
              <a:t>runs.</a:t>
            </a:r>
            <a:endParaRPr lang="en-US" sz="1800" dirty="0">
              <a:solidFill>
                <a:schemeClr val="bg1"/>
              </a:solidFill>
              <a:latin typeface="+mn-lt"/>
            </a:endParaRPr>
          </a:p>
        </p:txBody>
      </p:sp>
      <p:sp>
        <p:nvSpPr>
          <p:cNvPr id="12" name="Text Placeholder 3"/>
          <p:cNvSpPr txBox="1">
            <a:spLocks/>
          </p:cNvSpPr>
          <p:nvPr/>
        </p:nvSpPr>
        <p:spPr>
          <a:xfrm>
            <a:off x="3932238" y="3915916"/>
            <a:ext cx="8381999" cy="2095946"/>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latin typeface="+mn-lt"/>
              </a:rPr>
              <a:t>This method’s signature is </a:t>
            </a:r>
            <a:r>
              <a:rPr lang="en-US" sz="1800" b="1" i="1" dirty="0">
                <a:solidFill>
                  <a:srgbClr val="00FFFF"/>
                </a:solidFill>
                <a:latin typeface="+mn-lt"/>
              </a:rPr>
              <a:t>asynchronous</a:t>
            </a:r>
            <a:r>
              <a:rPr lang="en-US" sz="1800" i="1" dirty="0">
                <a:latin typeface="+mn-lt"/>
              </a:rPr>
              <a:t>:</a:t>
            </a:r>
            <a:endParaRPr lang="en-US" sz="1800" i="1" dirty="0">
              <a:solidFill>
                <a:schemeClr val="bg1"/>
              </a:solidFill>
              <a:latin typeface="+mn-lt"/>
            </a:endParaRPr>
          </a:p>
          <a:p>
            <a:r>
              <a:rPr lang="en-US" sz="1800" dirty="0">
                <a:solidFill>
                  <a:schemeClr val="bg1"/>
                </a:solidFill>
                <a:latin typeface="+mn-lt"/>
              </a:rPr>
              <a:t>I expect it will</a:t>
            </a:r>
            <a:r>
              <a:rPr lang="en-US" sz="1800" dirty="0">
                <a:latin typeface="+mn-lt"/>
              </a:rPr>
              <a:t> </a:t>
            </a:r>
            <a:r>
              <a:rPr lang="en-US" sz="1800" b="1" dirty="0">
                <a:solidFill>
                  <a:schemeClr val="bg1"/>
                </a:solidFill>
                <a:latin typeface="+mn-lt"/>
              </a:rPr>
              <a:t>initiate </a:t>
            </a:r>
            <a:r>
              <a:rPr lang="en-US" sz="1800" dirty="0">
                <a:solidFill>
                  <a:schemeClr val="bg1"/>
                </a:solidFill>
                <a:latin typeface="+mn-lt"/>
              </a:rPr>
              <a:t>something here and now. I’ll regain control to execute something else </a:t>
            </a:r>
            <a:r>
              <a:rPr lang="en-US" sz="1800" b="1" dirty="0">
                <a:solidFill>
                  <a:srgbClr val="00FFFF"/>
                </a:solidFill>
                <a:latin typeface="+mn-lt"/>
              </a:rPr>
              <a:t>immediately</a:t>
            </a:r>
            <a:r>
              <a:rPr lang="en-US" sz="1800" dirty="0">
                <a:solidFill>
                  <a:schemeClr val="bg1"/>
                </a:solidFill>
                <a:latin typeface="+mn-lt"/>
              </a:rPr>
              <a:t>.</a:t>
            </a:r>
          </a:p>
          <a:p>
            <a:r>
              <a:rPr lang="en-US" sz="1800" dirty="0">
                <a:solidFill>
                  <a:schemeClr val="bg1"/>
                </a:solidFill>
                <a:latin typeface="+mn-lt"/>
              </a:rPr>
              <a:t>It probably won’t take significant </a:t>
            </a:r>
            <a:r>
              <a:rPr lang="en-US" sz="1800" dirty="0" err="1">
                <a:solidFill>
                  <a:schemeClr val="bg1"/>
                </a:solidFill>
                <a:latin typeface="+mn-lt"/>
              </a:rPr>
              <a:t>threadpool</a:t>
            </a:r>
            <a:r>
              <a:rPr lang="en-US" sz="1800" dirty="0">
                <a:solidFill>
                  <a:schemeClr val="bg1"/>
                </a:solidFill>
                <a:latin typeface="+mn-lt"/>
              </a:rPr>
              <a:t> or</a:t>
            </a:r>
            <a:br>
              <a:rPr lang="en-US" sz="1800" dirty="0">
                <a:solidFill>
                  <a:schemeClr val="bg1"/>
                </a:solidFill>
                <a:latin typeface="+mn-lt"/>
              </a:rPr>
            </a:br>
            <a:r>
              <a:rPr lang="en-US" sz="1800" dirty="0">
                <a:solidFill>
                  <a:schemeClr val="bg1"/>
                </a:solidFill>
                <a:latin typeface="+mn-lt"/>
              </a:rPr>
              <a:t>CPU resources. ***</a:t>
            </a:r>
          </a:p>
          <a:p>
            <a:r>
              <a:rPr lang="en-US" sz="1800" dirty="0">
                <a:solidFill>
                  <a:schemeClr val="bg1"/>
                </a:solidFill>
                <a:latin typeface="+mn-lt"/>
              </a:rPr>
              <a:t>I could even kick off two </a:t>
            </a:r>
            <a:r>
              <a:rPr lang="en-US" sz="1800" dirty="0" err="1">
                <a:solidFill>
                  <a:schemeClr val="bg1"/>
                </a:solidFill>
                <a:latin typeface="+mn-lt"/>
              </a:rPr>
              <a:t>FooAsyncs</a:t>
            </a:r>
            <a:r>
              <a:rPr lang="en-US" sz="1800" dirty="0">
                <a:solidFill>
                  <a:schemeClr val="bg1"/>
                </a:solidFill>
                <a:latin typeface="+mn-lt"/>
              </a:rPr>
              <a:t>() to run them in parallel.</a:t>
            </a:r>
          </a:p>
        </p:txBody>
      </p:sp>
    </p:spTree>
    <p:extLst>
      <p:ext uri="{BB962C8B-B14F-4D97-AF65-F5344CB8AC3E}">
        <p14:creationId xmlns:p14="http://schemas.microsoft.com/office/powerpoint/2010/main" val="1389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956832" y="4635559"/>
            <a:ext cx="5032805" cy="1569660"/>
          </a:xfrm>
          <a:prstGeom prst="rect">
            <a:avLst/>
          </a:prstGeom>
          <a:noFill/>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 void</a:t>
            </a:r>
            <a:r>
              <a:rPr lang="en-US" sz="1600" dirty="0">
                <a:solidFill>
                  <a:srgbClr val="000000"/>
                </a:solidFill>
                <a:highlight>
                  <a:srgbClr val="FFFFFF"/>
                </a:highlight>
                <a:latin typeface="Consolas" panose="020B0609020204030204" pitchFamily="49" charset="0"/>
              </a:rPr>
              <a:t> PausePrint2()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t = </a:t>
            </a:r>
            <a:r>
              <a:rPr lang="en-US" sz="1600" dirty="0" err="1">
                <a:solidFill>
                  <a:srgbClr val="000000"/>
                </a:solidFill>
                <a:highlight>
                  <a:srgbClr val="FFFFFF"/>
                </a:highlight>
                <a:latin typeface="Consolas" panose="020B0609020204030204" pitchFamily="49" charset="0"/>
              </a:rPr>
              <a:t>PausePrintAsync</a:t>
            </a:r>
            <a:r>
              <a:rPr lang="en-US" sz="1600" dirty="0">
                <a:solidFill>
                  <a:srgbClr val="000000"/>
                </a:solidFill>
                <a:highlight>
                  <a:srgbClr val="FFFFFF"/>
                </a:highlight>
                <a:latin typeface="Consolas" panose="020B0609020204030204" pitchFamily="49" charset="0"/>
              </a:rPr>
              <a:t>();</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t.Wait</a:t>
            </a:r>
            <a:r>
              <a:rPr lang="en-US" sz="1600" dirty="0">
                <a:solidFill>
                  <a:srgbClr val="000000"/>
                </a:solidFill>
                <a:highlight>
                  <a:srgbClr val="FFFFFF"/>
                </a:highlight>
                <a:latin typeface="Consolas" panose="020B0609020204030204" pitchFamily="49" charset="0"/>
              </a:rPr>
              <a:t>();</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a:t>
            </a:r>
          </a:p>
          <a:p>
            <a:r>
              <a:rPr lang="en-US" sz="1600" dirty="0">
                <a:solidFill>
                  <a:srgbClr val="00B050"/>
                </a:solidFill>
                <a:highlight>
                  <a:srgbClr val="FFFFFF"/>
                </a:highlight>
                <a:latin typeface="Consolas" panose="020B0609020204030204" pitchFamily="49" charset="0"/>
              </a:rPr>
              <a:t>// “I’m not allowed an async signature,</a:t>
            </a:r>
            <a:br>
              <a:rPr lang="en-US" sz="1600" dirty="0">
                <a:solidFill>
                  <a:srgbClr val="00B050"/>
                </a:solidFill>
                <a:highlight>
                  <a:srgbClr val="FFFFFF"/>
                </a:highlight>
                <a:latin typeface="Consolas" panose="020B0609020204030204" pitchFamily="49" charset="0"/>
              </a:rPr>
            </a:br>
            <a:r>
              <a:rPr lang="en-US" sz="1600" dirty="0">
                <a:solidFill>
                  <a:srgbClr val="00B050"/>
                </a:solidFill>
                <a:highlight>
                  <a:srgbClr val="FFFFFF"/>
                </a:highlight>
                <a:latin typeface="Consolas" panose="020B0609020204030204" pitchFamily="49" charset="0"/>
              </a:rPr>
              <a:t>// but my underlying library is async”</a:t>
            </a:r>
          </a:p>
        </p:txBody>
      </p:sp>
      <p:sp>
        <p:nvSpPr>
          <p:cNvPr id="17" name="Rectangle 16"/>
          <p:cNvSpPr/>
          <p:nvPr/>
        </p:nvSpPr>
        <p:spPr>
          <a:xfrm>
            <a:off x="6218237" y="2754375"/>
            <a:ext cx="5562599" cy="1569660"/>
          </a:xfrm>
          <a:prstGeom prst="rect">
            <a:avLst/>
          </a:prstGeom>
          <a:noFill/>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PausePrint2Async() {</a:t>
            </a:r>
            <a:br>
              <a:rPr lang="en-US" sz="1600" dirty="0">
                <a:solidFill>
                  <a:srgbClr val="000000"/>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return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.Run</a:t>
            </a:r>
            <a:r>
              <a:rPr lang="en-US" sz="1600" dirty="0">
                <a:solidFill>
                  <a:srgbClr val="000000"/>
                </a:solidFill>
                <a:highlight>
                  <a:srgbClr val="FFFFFF"/>
                </a:highlight>
                <a:latin typeface="Consolas" panose="020B0609020204030204" pitchFamily="49" charset="0"/>
              </a:rPr>
              <a:t>(() =&gt;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PausePrint</a:t>
            </a:r>
            <a:r>
              <a:rPr lang="en-US" sz="1600" dirty="0">
                <a:solidFill>
                  <a:srgbClr val="000000"/>
                </a:solidFill>
                <a:highlight>
                  <a:srgbClr val="FFFFFF"/>
                </a:highlight>
                <a:latin typeface="Consolas" panose="020B0609020204030204" pitchFamily="49" charset="0"/>
              </a:rPr>
              <a:t>());</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a:t>
            </a:r>
          </a:p>
          <a:p>
            <a:r>
              <a:rPr lang="en-US" sz="1600" dirty="0">
                <a:solidFill>
                  <a:srgbClr val="00B050"/>
                </a:solidFill>
                <a:highlight>
                  <a:srgbClr val="FFFFFF"/>
                </a:highlight>
                <a:latin typeface="Consolas" panose="020B0609020204030204" pitchFamily="49" charset="0"/>
              </a:rPr>
              <a:t>// “I want to offer an async signature,</a:t>
            </a:r>
            <a:br>
              <a:rPr lang="en-US" sz="1600" dirty="0">
                <a:solidFill>
                  <a:srgbClr val="00B050"/>
                </a:solidFill>
                <a:highlight>
                  <a:srgbClr val="FFFFFF"/>
                </a:highlight>
                <a:latin typeface="Consolas" panose="020B0609020204030204" pitchFamily="49" charset="0"/>
              </a:rPr>
            </a:br>
            <a:r>
              <a:rPr lang="en-US" sz="1600" dirty="0">
                <a:solidFill>
                  <a:srgbClr val="00B050"/>
                </a:solidFill>
                <a:highlight>
                  <a:srgbClr val="FFFFFF"/>
                </a:highlight>
                <a:latin typeface="Consolas" panose="020B0609020204030204" pitchFamily="49" charset="0"/>
              </a:rPr>
              <a:t>// but my underlying library is synchronous”</a:t>
            </a:r>
          </a:p>
        </p:txBody>
      </p:sp>
      <p:sp>
        <p:nvSpPr>
          <p:cNvPr id="11" name="Rectangle 10"/>
          <p:cNvSpPr/>
          <p:nvPr/>
        </p:nvSpPr>
        <p:spPr>
          <a:xfrm>
            <a:off x="6218236" y="4596414"/>
            <a:ext cx="5562599" cy="2025048"/>
          </a:xfrm>
          <a:prstGeom prst="rect">
            <a:avLst/>
          </a:prstGeom>
          <a:noFill/>
        </p:spPr>
        <p:txBody>
          <a:bodyPr wrap="square">
            <a:no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 async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PausePrintAsync</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.Delay</a:t>
            </a:r>
            <a:r>
              <a:rPr lang="en-US" sz="1600" dirty="0">
                <a:solidFill>
                  <a:srgbClr val="000000"/>
                </a:solidFill>
                <a:highlight>
                  <a:srgbClr val="FFFFFF"/>
                </a:highlight>
                <a:latin typeface="Consolas" panose="020B0609020204030204" pitchFamily="49" charset="0"/>
              </a:rPr>
              <a:t>(10000);</a:t>
            </a:r>
            <a:br>
              <a:rPr lang="en-US" sz="1600" dirty="0">
                <a:solidFill>
                  <a:srgbClr val="000000"/>
                </a:solidFill>
                <a:highlight>
                  <a:srgbClr val="FFFFFF"/>
                </a:highlight>
                <a:latin typeface="Consolas" panose="020B0609020204030204" pitchFamily="49" charset="0"/>
              </a:rPr>
            </a:br>
            <a:r>
              <a:rPr lang="en-US" sz="1600" dirty="0">
                <a:solidFill>
                  <a:srgbClr val="2B91AF"/>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A31515"/>
                </a:solidFill>
                <a:highlight>
                  <a:srgbClr val="FFFFFF"/>
                </a:highlight>
                <a:latin typeface="Consolas" panose="020B0609020204030204" pitchFamily="49" charset="0"/>
              </a:rPr>
              <a:t>“Hello”</a:t>
            </a:r>
            <a:r>
              <a:rPr lang="en-US" sz="1600" dirty="0" smtClean="0">
                <a:solidFill>
                  <a:srgbClr val="000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a:t>
            </a:r>
          </a:p>
        </p:txBody>
      </p:sp>
      <p:sp>
        <p:nvSpPr>
          <p:cNvPr id="3" name="Text Placeholder 2"/>
          <p:cNvSpPr>
            <a:spLocks noGrp="1"/>
          </p:cNvSpPr>
          <p:nvPr>
            <p:ph type="body" sz="quarter" idx="10"/>
          </p:nvPr>
        </p:nvSpPr>
        <p:spPr>
          <a:xfrm>
            <a:off x="274638" y="1212851"/>
            <a:ext cx="11887200" cy="517065"/>
          </a:xfrm>
        </p:spPr>
        <p:txBody>
          <a:bodyPr/>
          <a:lstStyle/>
          <a:p>
            <a:pPr marL="0" indent="0">
              <a:buNone/>
            </a:pPr>
            <a:r>
              <a:rPr lang="en-US" dirty="0" smtClean="0">
                <a:latin typeface="+mn-lt"/>
              </a:rPr>
              <a:t>“Pause for 10 seconds, then print 'Hello'.”</a:t>
            </a:r>
            <a:endParaRPr lang="en-US" dirty="0">
              <a:latin typeface="+mn-lt"/>
            </a:endParaRPr>
          </a:p>
        </p:txBody>
      </p:sp>
      <p:sp>
        <p:nvSpPr>
          <p:cNvPr id="2" name="Title 1"/>
          <p:cNvSpPr>
            <a:spLocks noGrp="1"/>
          </p:cNvSpPr>
          <p:nvPr>
            <p:ph type="title"/>
          </p:nvPr>
        </p:nvSpPr>
        <p:spPr/>
        <p:txBody>
          <a:bodyPr/>
          <a:lstStyle/>
          <a:p>
            <a:r>
              <a:rPr lang="en-US" dirty="0"/>
              <a:t>Library methods shouldn’t lie</a:t>
            </a:r>
          </a:p>
        </p:txBody>
      </p:sp>
      <p:sp>
        <p:nvSpPr>
          <p:cNvPr id="4" name="Text Placeholder 3"/>
          <p:cNvSpPr txBox="1">
            <a:spLocks/>
          </p:cNvSpPr>
          <p:nvPr/>
        </p:nvSpPr>
        <p:spPr>
          <a:xfrm>
            <a:off x="900120" y="2246767"/>
            <a:ext cx="3943014" cy="512436"/>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accent2"/>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6139797" y="2250898"/>
            <a:ext cx="3965633" cy="512436"/>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00" dirty="0">
                <a:solidFill>
                  <a:schemeClr val="accent1"/>
                </a:solidFill>
                <a:latin typeface="Segoe UI Light" panose="020B0502040204020203" pitchFamily="34" charset="0"/>
                <a:cs typeface="Segoe UI Light" panose="020B0502040204020203" pitchFamily="34" charset="0"/>
              </a:rPr>
              <a:t>Asynchronous</a:t>
            </a:r>
            <a:endParaRPr lang="en-US" sz="1500" dirty="0">
              <a:solidFill>
                <a:schemeClr val="accent1"/>
              </a:solidFill>
            </a:endParaRPr>
          </a:p>
        </p:txBody>
      </p:sp>
      <p:sp>
        <p:nvSpPr>
          <p:cNvPr id="6" name="Rectangle 5"/>
          <p:cNvSpPr/>
          <p:nvPr/>
        </p:nvSpPr>
        <p:spPr>
          <a:xfrm>
            <a:off x="956831" y="2759171"/>
            <a:ext cx="4172028" cy="1569660"/>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 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PausePrint</a:t>
            </a:r>
            <a:r>
              <a:rPr lang="en-US" sz="1600" dirty="0">
                <a:solidFill>
                  <a:srgbClr val="000000"/>
                </a:solidFill>
                <a:highlight>
                  <a:srgbClr val="FFFFFF"/>
                </a:highlight>
                <a:latin typeface="Consolas" panose="020B0609020204030204" pitchFamily="49" charset="0"/>
              </a:rPr>
              <a:t>()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var</a:t>
            </a:r>
            <a:r>
              <a:rPr lang="en-US" sz="1600" dirty="0">
                <a:solidFill>
                  <a:srgbClr val="000000"/>
                </a:solidFill>
                <a:highlight>
                  <a:srgbClr val="FFFFFF"/>
                </a:highlight>
                <a:latin typeface="Consolas" panose="020B0609020204030204" pitchFamily="49" charset="0"/>
              </a:rPr>
              <a:t> end = </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.Now</a:t>
            </a:r>
            <a:r>
              <a:rPr lang="en-US" sz="1600" dirty="0">
                <a:solidFill>
                  <a:srgbClr val="000000"/>
                </a:solidFill>
                <a:highlight>
                  <a:srgbClr val="FFFFFF"/>
                </a:highlight>
                <a:latin typeface="Consolas" panose="020B0609020204030204" pitchFamily="49" charset="0"/>
              </a:rPr>
              <a:t> +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TimeSpan</a:t>
            </a:r>
            <a:r>
              <a:rPr lang="en-US" sz="1600" dirty="0" err="1">
                <a:solidFill>
                  <a:srgbClr val="000000"/>
                </a:solidFill>
                <a:highlight>
                  <a:srgbClr val="FFFFFF"/>
                </a:highlight>
                <a:latin typeface="Consolas" panose="020B0609020204030204" pitchFamily="49" charset="0"/>
              </a:rPr>
              <a:t>.FromSeconds</a:t>
            </a:r>
            <a:r>
              <a:rPr lang="en-US" sz="1600" dirty="0">
                <a:solidFill>
                  <a:srgbClr val="000000"/>
                </a:solidFill>
                <a:highlight>
                  <a:srgbClr val="FFFFFF"/>
                </a:highlight>
                <a:latin typeface="Consolas" panose="020B0609020204030204" pitchFamily="49" charset="0"/>
              </a:rPr>
              <a:t>(10);</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while </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DateTime</a:t>
            </a:r>
            <a:r>
              <a:rPr lang="en-US" sz="1600" dirty="0" err="1">
                <a:solidFill>
                  <a:srgbClr val="000000"/>
                </a:solidFill>
                <a:highlight>
                  <a:srgbClr val="FFFFFF"/>
                </a:highlight>
                <a:latin typeface="Consolas" panose="020B0609020204030204" pitchFamily="49" charset="0"/>
              </a:rPr>
              <a:t>.Now</a:t>
            </a:r>
            <a:r>
              <a:rPr lang="en-US" sz="1600" dirty="0">
                <a:solidFill>
                  <a:srgbClr val="000000"/>
                </a:solidFill>
                <a:highlight>
                  <a:srgbClr val="FFFFFF"/>
                </a:highlight>
                <a:latin typeface="Consolas" panose="020B0609020204030204" pitchFamily="49" charset="0"/>
              </a:rPr>
              <a:t> &lt; end) {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Console</a:t>
            </a:r>
            <a:r>
              <a:rPr lang="en-US" sz="1600" dirty="0" err="1">
                <a:solidFill>
                  <a:srgbClr val="000000"/>
                </a:solidFill>
                <a:highlight>
                  <a:srgbClr val="FFFFFF"/>
                </a:highlight>
                <a:latin typeface="Consolas" panose="020B0609020204030204" pitchFamily="49" charset="0"/>
              </a:rPr>
              <a:t>.WriteLine</a:t>
            </a:r>
            <a:r>
              <a:rPr lang="en-US" sz="1600" dirty="0" smtClean="0">
                <a:solidFill>
                  <a:srgbClr val="000000"/>
                </a:solidFill>
                <a:highlight>
                  <a:srgbClr val="FFFFFF"/>
                </a:highlight>
                <a:latin typeface="Consolas" panose="020B0609020204030204" pitchFamily="49" charset="0"/>
              </a:rPr>
              <a:t>(</a:t>
            </a:r>
            <a:r>
              <a:rPr lang="en-US" sz="1600" dirty="0">
                <a:solidFill>
                  <a:srgbClr val="A31515"/>
                </a:solidFill>
                <a:highlight>
                  <a:srgbClr val="FFFFFF"/>
                </a:highlight>
                <a:latin typeface="Consolas" panose="020B0609020204030204" pitchFamily="49" charset="0"/>
              </a:rPr>
              <a:t>“Hello”</a:t>
            </a:r>
            <a:r>
              <a:rPr lang="en-US" sz="1600" dirty="0" smtClean="0">
                <a:solidFill>
                  <a:srgbClr val="000000"/>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r>
            <a:br>
              <a:rPr lang="en-US" sz="1600" dirty="0">
                <a:solidFill>
                  <a:srgbClr val="000000"/>
                </a:solidFill>
                <a:highlight>
                  <a:srgbClr val="FFFFFF"/>
                </a:highlight>
                <a:latin typeface="Consolas" panose="020B0609020204030204" pitchFamily="49" charset="0"/>
              </a:rPr>
            </a:br>
            <a:r>
              <a:rPr lang="en-US" sz="1600" dirty="0">
                <a:solidFill>
                  <a:srgbClr val="000000"/>
                </a:solidFill>
                <a:highlight>
                  <a:srgbClr val="FFFFFF"/>
                </a:highlight>
                <a:latin typeface="Consolas" panose="020B0609020204030204" pitchFamily="49" charset="0"/>
              </a:rPr>
              <a:t>}</a:t>
            </a:r>
          </a:p>
        </p:txBody>
      </p:sp>
      <p:cxnSp>
        <p:nvCxnSpPr>
          <p:cNvPr id="27" name="Straight Connector 26"/>
          <p:cNvCxnSpPr/>
          <p:nvPr/>
        </p:nvCxnSpPr>
        <p:spPr>
          <a:xfrm>
            <a:off x="618287" y="4437142"/>
            <a:ext cx="11010150" cy="0"/>
          </a:xfrm>
          <a:prstGeom prst="line">
            <a:avLst/>
          </a:prstGeom>
          <a:ln>
            <a:solidFill>
              <a:schemeClr val="tx1">
                <a:lumMod val="85000"/>
              </a:schemeClr>
            </a:solidFill>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Left Arrow 22"/>
          <p:cNvSpPr/>
          <p:nvPr/>
        </p:nvSpPr>
        <p:spPr bwMode="auto">
          <a:xfrm>
            <a:off x="8657637" y="2959975"/>
            <a:ext cx="2223882" cy="594433"/>
          </a:xfrm>
          <a:prstGeom prst="leftArrow">
            <a:avLst>
              <a:gd name="adj1" fmla="val 76587"/>
              <a:gd name="adj2" fmla="val 64083"/>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b="1" dirty="0">
                <a:gradFill>
                  <a:gsLst>
                    <a:gs pos="0">
                      <a:srgbClr val="FFFFFF"/>
                    </a:gs>
                    <a:gs pos="100000">
                      <a:srgbClr val="FFFFFF"/>
                    </a:gs>
                  </a:gsLst>
                  <a:lin ang="5400000" scaled="0"/>
                </a:gradFill>
              </a:rPr>
              <a:t>USING A THREAD.</a:t>
            </a:r>
          </a:p>
          <a:p>
            <a:pPr algn="ctr" defTabSz="699261" fontAlgn="base">
              <a:spcBef>
                <a:spcPct val="0"/>
              </a:spcBef>
              <a:spcAft>
                <a:spcPct val="0"/>
              </a:spcAft>
            </a:pPr>
            <a:r>
              <a:rPr lang="en-US" sz="1500" dirty="0">
                <a:gradFill>
                  <a:gsLst>
                    <a:gs pos="0">
                      <a:srgbClr val="FFFFFF"/>
                    </a:gs>
                    <a:gs pos="100000">
                      <a:srgbClr val="FFFFFF"/>
                    </a:gs>
                  </a:gsLst>
                  <a:lin ang="5400000" scaled="0"/>
                </a:gradFill>
              </a:rPr>
              <a:t>Looks async, but isn’t</a:t>
            </a:r>
          </a:p>
        </p:txBody>
      </p:sp>
      <p:sp>
        <p:nvSpPr>
          <p:cNvPr id="15" name="Left Arrow 14"/>
          <p:cNvSpPr/>
          <p:nvPr/>
        </p:nvSpPr>
        <p:spPr bwMode="auto">
          <a:xfrm>
            <a:off x="9468496" y="4855043"/>
            <a:ext cx="1706739" cy="411441"/>
          </a:xfrm>
          <a:prstGeom prst="leftArrow">
            <a:avLst>
              <a:gd name="adj1" fmla="val 55744"/>
              <a:gd name="adj2" fmla="val 789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b="1" dirty="0">
                <a:gradFill>
                  <a:gsLst>
                    <a:gs pos="0">
                      <a:srgbClr val="FFFFFF"/>
                    </a:gs>
                    <a:gs pos="100000">
                      <a:srgbClr val="FFFFFF"/>
                    </a:gs>
                  </a:gsLst>
                  <a:lin ang="5400000" scaled="0"/>
                </a:gradFill>
              </a:rPr>
              <a:t>TRUE ASYNC.</a:t>
            </a:r>
          </a:p>
        </p:txBody>
      </p:sp>
      <p:sp>
        <p:nvSpPr>
          <p:cNvPr id="24" name="Left Arrow 23"/>
          <p:cNvSpPr/>
          <p:nvPr/>
        </p:nvSpPr>
        <p:spPr bwMode="auto">
          <a:xfrm>
            <a:off x="2560637" y="5017960"/>
            <a:ext cx="2231685" cy="536702"/>
          </a:xfrm>
          <a:prstGeom prst="leftArrow">
            <a:avLst>
              <a:gd name="adj1" fmla="val 76587"/>
              <a:gd name="adj2" fmla="val 62664"/>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r>
              <a:rPr lang="en-US" sz="1500" b="1" dirty="0">
                <a:gradFill>
                  <a:gsLst>
                    <a:gs pos="0">
                      <a:srgbClr val="FFFFFF"/>
                    </a:gs>
                    <a:gs pos="100000">
                      <a:srgbClr val="FFFFFF"/>
                    </a:gs>
                  </a:gsLst>
                  <a:lin ang="5400000" scaled="0"/>
                </a:gradFill>
              </a:rPr>
              <a:t>BLOCKING.</a:t>
            </a:r>
          </a:p>
          <a:p>
            <a:pPr algn="ctr" defTabSz="699261" fontAlgn="base">
              <a:spcBef>
                <a:spcPct val="0"/>
              </a:spcBef>
              <a:spcAft>
                <a:spcPct val="0"/>
              </a:spcAft>
            </a:pPr>
            <a:r>
              <a:rPr lang="en-US" sz="1500" dirty="0">
                <a:gradFill>
                  <a:gsLst>
                    <a:gs pos="0">
                      <a:srgbClr val="FFFFFF"/>
                    </a:gs>
                    <a:gs pos="100000">
                      <a:srgbClr val="FFFFFF"/>
                    </a:gs>
                  </a:gsLst>
                  <a:lin ang="5400000" scaled="0"/>
                </a:gradFill>
              </a:rPr>
              <a:t>Looks sync, but isn’t</a:t>
            </a:r>
          </a:p>
        </p:txBody>
      </p:sp>
      <p:sp>
        <p:nvSpPr>
          <p:cNvPr id="18" name="TextBox 17"/>
          <p:cNvSpPr txBox="1"/>
          <p:nvPr/>
        </p:nvSpPr>
        <p:spPr>
          <a:xfrm>
            <a:off x="579437" y="4993934"/>
            <a:ext cx="5257353" cy="1094128"/>
          </a:xfrm>
          <a:prstGeom prst="rect">
            <a:avLst/>
          </a:prstGeom>
          <a:solidFill>
            <a:schemeClr val="bg1">
              <a:lumMod val="85000"/>
            </a:schemeClr>
          </a:solidFill>
        </p:spPr>
        <p:txBody>
          <a:bodyPr wrap="square" lIns="137148" tIns="109719" rIns="137148" bIns="109719" rtlCol="0">
            <a:spAutoFit/>
          </a:bodyPr>
          <a:lstStyle/>
          <a:p>
            <a:pPr>
              <a:lnSpc>
                <a:spcPct val="90000"/>
              </a:lnSpc>
              <a:spcAft>
                <a:spcPts val="450"/>
              </a:spcAft>
            </a:pPr>
            <a:r>
              <a:rPr lang="en-US" sz="2100" i="1" dirty="0">
                <a:solidFill>
                  <a:sysClr val="windowText" lastClr="000000"/>
                </a:solidFill>
              </a:rPr>
              <a:t>“How can I expose sync wrappers for async methods?” </a:t>
            </a:r>
            <a:r>
              <a:rPr lang="en-US" sz="2100" dirty="0">
                <a:solidFill>
                  <a:sysClr val="windowText" lastClr="000000"/>
                </a:solidFill>
              </a:rPr>
              <a:t>– if you absolutely have to, you can use a nested message-loop</a:t>
            </a:r>
            <a:r>
              <a:rPr lang="en-US" sz="2100" dirty="0" smtClean="0">
                <a:solidFill>
                  <a:sysClr val="windowText" lastClr="000000"/>
                </a:solidFill>
              </a:rPr>
              <a:t>…</a:t>
            </a:r>
            <a:endParaRPr lang="en-US" sz="1200" dirty="0">
              <a:gradFill>
                <a:gsLst>
                  <a:gs pos="2917">
                    <a:schemeClr val="tx1"/>
                  </a:gs>
                  <a:gs pos="30000">
                    <a:schemeClr val="tx1"/>
                  </a:gs>
                </a:gsLst>
                <a:lin ang="5400000" scaled="0"/>
              </a:gradFill>
            </a:endParaRPr>
          </a:p>
        </p:txBody>
      </p:sp>
      <p:sp>
        <p:nvSpPr>
          <p:cNvPr id="7" name="TextBox 6"/>
          <p:cNvSpPr txBox="1"/>
          <p:nvPr/>
        </p:nvSpPr>
        <p:spPr>
          <a:xfrm>
            <a:off x="6170069" y="3151183"/>
            <a:ext cx="5077370" cy="803279"/>
          </a:xfrm>
          <a:prstGeom prst="rect">
            <a:avLst/>
          </a:prstGeom>
          <a:solidFill>
            <a:schemeClr val="bg1">
              <a:lumMod val="85000"/>
            </a:schemeClr>
          </a:solidFill>
        </p:spPr>
        <p:txBody>
          <a:bodyPr wrap="square" lIns="137148" tIns="109719" rIns="137148" bIns="109719" rtlCol="0">
            <a:spAutoFit/>
          </a:bodyPr>
          <a:lstStyle/>
          <a:p>
            <a:pPr>
              <a:lnSpc>
                <a:spcPct val="90000"/>
              </a:lnSpc>
              <a:spcAft>
                <a:spcPts val="450"/>
              </a:spcAft>
            </a:pPr>
            <a:r>
              <a:rPr lang="en-US" sz="2100" i="1" dirty="0">
                <a:solidFill>
                  <a:sysClr val="windowText" lastClr="000000"/>
                </a:solidFill>
              </a:rPr>
              <a:t>“Should I expose async wrappers for synchronous methods?” </a:t>
            </a:r>
            <a:r>
              <a:rPr lang="en-US" sz="2100" dirty="0" smtClean="0">
                <a:solidFill>
                  <a:sysClr val="windowText" lastClr="000000"/>
                </a:solidFill>
              </a:rPr>
              <a:t>– no!</a:t>
            </a:r>
            <a:endParaRPr lang="en-US" sz="1200" dirty="0">
              <a:solidFill>
                <a:schemeClr val="tx2">
                  <a:lumMod val="40000"/>
                  <a:lumOff val="60000"/>
                </a:schemeClr>
              </a:solidFill>
            </a:endParaRPr>
          </a:p>
        </p:txBody>
      </p:sp>
    </p:spTree>
    <p:extLst>
      <p:ext uri="{BB962C8B-B14F-4D97-AF65-F5344CB8AC3E}">
        <p14:creationId xmlns:p14="http://schemas.microsoft.com/office/powerpoint/2010/main" val="34180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0-#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1" grpId="0"/>
      <p:bldP spid="4" grpId="0"/>
      <p:bldP spid="5" grpId="0"/>
      <p:bldP spid="6" grpId="0"/>
      <p:bldP spid="23" grpId="0" animBg="1"/>
      <p:bldP spid="15" grpId="0" animBg="1"/>
      <p:bldP spid="24" grpId="0" animBg="1"/>
      <p:bldP spid="18"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465138"/>
            <a:ext cx="12829255" cy="8563409"/>
          </a:xfrm>
          <a:prstGeom prst="rect">
            <a:avLst/>
          </a:prstGeom>
        </p:spPr>
      </p:pic>
      <p:sp>
        <p:nvSpPr>
          <p:cNvPr id="2" name="Title 1"/>
          <p:cNvSpPr>
            <a:spLocks noGrp="1"/>
          </p:cNvSpPr>
          <p:nvPr>
            <p:ph type="title"/>
          </p:nvPr>
        </p:nvSpPr>
        <p:spPr>
          <a:xfrm>
            <a:off x="0" y="4640262"/>
            <a:ext cx="10333038" cy="2354263"/>
          </a:xfrm>
        </p:spPr>
        <p:txBody>
          <a:bodyPr/>
          <a:lstStyle/>
          <a:p>
            <a:r>
              <a:rPr lang="en-US" b="1" dirty="0" smtClean="0"/>
              <a:t>DEMO</a:t>
            </a:r>
            <a:br>
              <a:rPr lang="en-US" b="1" dirty="0" smtClean="0"/>
            </a:br>
            <a:r>
              <a:rPr lang="en-US" b="1" dirty="0"/>
              <a:t/>
            </a:r>
            <a:br>
              <a:rPr lang="en-US" b="1" dirty="0"/>
            </a:br>
            <a:r>
              <a:rPr lang="en-US" b="1" dirty="0"/>
              <a:t>The dangers </a:t>
            </a:r>
            <a:r>
              <a:rPr lang="en-US" b="1" dirty="0" smtClean="0"/>
              <a:t>of </a:t>
            </a:r>
            <a:r>
              <a:rPr lang="en-US" b="1" dirty="0" err="1" smtClean="0"/>
              <a:t>Task.Run</a:t>
            </a:r>
            <a:r>
              <a:rPr lang="en-US" b="1" dirty="0" smtClean="0"/>
              <a:t> in </a:t>
            </a:r>
            <a:r>
              <a:rPr lang="en-US" b="1" dirty="0"/>
              <a:t>libraries</a:t>
            </a:r>
          </a:p>
        </p:txBody>
      </p:sp>
    </p:spTree>
    <p:extLst>
      <p:ext uri="{BB962C8B-B14F-4D97-AF65-F5344CB8AC3E}">
        <p14:creationId xmlns:p14="http://schemas.microsoft.com/office/powerpoint/2010/main" val="2423485107"/>
      </p:ext>
    </p:extLst>
  </p:cSld>
  <p:clrMapOvr>
    <a:masterClrMapping/>
  </p:clrMapOvr>
  <p:transition>
    <p:strips dir="l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95981"/>
            <a:ext cx="11887200" cy="4792081"/>
          </a:xfrm>
        </p:spPr>
        <p:txBody>
          <a:bodyPr/>
          <a:lstStyle/>
          <a:p>
            <a:r>
              <a:rPr lang="en-US" sz="3200" dirty="0"/>
              <a:t>The </a:t>
            </a:r>
            <a:r>
              <a:rPr lang="en-US" sz="3200" dirty="0" err="1"/>
              <a:t>threadpool</a:t>
            </a:r>
            <a:r>
              <a:rPr lang="en-US" sz="3200" dirty="0"/>
              <a:t> is an app-global resource</a:t>
            </a:r>
          </a:p>
          <a:p>
            <a:pPr lvl="1"/>
            <a:r>
              <a:rPr lang="en-US" sz="1800" dirty="0"/>
              <a:t>The number of threads available to service work items varies greatly over the life of an app</a:t>
            </a:r>
          </a:p>
          <a:p>
            <a:pPr lvl="1"/>
            <a:r>
              <a:rPr lang="en-US" sz="1800" dirty="0"/>
              <a:t>The thread pool adds and removes threads using a hill climbing algorithm that adjusts slowly</a:t>
            </a:r>
          </a:p>
          <a:p>
            <a:pPr lvl="1"/>
            <a:endParaRPr lang="en-US" sz="2800" dirty="0"/>
          </a:p>
          <a:p>
            <a:r>
              <a:rPr lang="en-US" sz="3200" dirty="0"/>
              <a:t>In a server app, spinning up threads hurts scalability</a:t>
            </a:r>
          </a:p>
          <a:p>
            <a:pPr lvl="1"/>
            <a:r>
              <a:rPr lang="en-US" sz="1800" dirty="0"/>
              <a:t>A high-traffic server app may choose to optimize for scalability over latency</a:t>
            </a:r>
          </a:p>
          <a:p>
            <a:pPr lvl="1"/>
            <a:r>
              <a:rPr lang="en-US" sz="1800" dirty="0"/>
              <a:t>An API that launches new threads unexpectedly can cause hard-to-diagnose scalability bottlenecks</a:t>
            </a:r>
          </a:p>
          <a:p>
            <a:pPr lvl="1"/>
            <a:endParaRPr lang="en-US" sz="2800" dirty="0"/>
          </a:p>
          <a:p>
            <a:r>
              <a:rPr lang="en-US" sz="3200" dirty="0"/>
              <a:t>The app is in the best position to manage its threads</a:t>
            </a:r>
          </a:p>
          <a:p>
            <a:pPr lvl="1"/>
            <a:r>
              <a:rPr lang="en-US" sz="1800" dirty="0"/>
              <a:t>Provide </a:t>
            </a:r>
            <a:r>
              <a:rPr lang="en-US" sz="1800" b="1" dirty="0">
                <a:solidFill>
                  <a:srgbClr val="FFFF00"/>
                </a:solidFill>
              </a:rPr>
              <a:t>synchronous</a:t>
            </a:r>
            <a:r>
              <a:rPr lang="en-US" sz="1800" dirty="0">
                <a:solidFill>
                  <a:srgbClr val="FFFF00"/>
                </a:solidFill>
              </a:rPr>
              <a:t> </a:t>
            </a:r>
            <a:r>
              <a:rPr lang="en-US" sz="1800" dirty="0"/>
              <a:t>methods when you do CPU-work that </a:t>
            </a:r>
            <a:r>
              <a:rPr lang="en-US" sz="1800" b="1" dirty="0">
                <a:solidFill>
                  <a:srgbClr val="FFFF00"/>
                </a:solidFill>
              </a:rPr>
              <a:t>blocks the current thread</a:t>
            </a:r>
          </a:p>
          <a:p>
            <a:pPr lvl="1"/>
            <a:r>
              <a:rPr lang="en-US" sz="1800" dirty="0"/>
              <a:t>Provide </a:t>
            </a:r>
            <a:r>
              <a:rPr lang="en-US" sz="1800" b="1" dirty="0">
                <a:solidFill>
                  <a:srgbClr val="00FFFF"/>
                </a:solidFill>
              </a:rPr>
              <a:t>asynchronous</a:t>
            </a:r>
            <a:r>
              <a:rPr lang="en-US" sz="1800" dirty="0">
                <a:solidFill>
                  <a:srgbClr val="00FFFF"/>
                </a:solidFill>
              </a:rPr>
              <a:t> </a:t>
            </a:r>
            <a:r>
              <a:rPr lang="en-US" sz="1800" dirty="0"/>
              <a:t>methods when you can do so </a:t>
            </a:r>
            <a:r>
              <a:rPr lang="en-US" sz="1800" b="1" dirty="0">
                <a:solidFill>
                  <a:srgbClr val="00FFFF"/>
                </a:solidFill>
              </a:rPr>
              <a:t>without spawning new threads</a:t>
            </a:r>
          </a:p>
          <a:p>
            <a:pPr lvl="1"/>
            <a:r>
              <a:rPr lang="en-US" sz="1800" dirty="0"/>
              <a:t>Let the app that called you use its domain knowledge to manage its threading strategy (</a:t>
            </a:r>
            <a:r>
              <a:rPr lang="en-US" sz="1800" dirty="0" err="1"/>
              <a:t>Task.Run</a:t>
            </a:r>
            <a:r>
              <a:rPr lang="en-US" sz="1800" dirty="0"/>
              <a:t>)</a:t>
            </a:r>
          </a:p>
        </p:txBody>
      </p:sp>
      <p:sp>
        <p:nvSpPr>
          <p:cNvPr id="2" name="Title 1"/>
          <p:cNvSpPr>
            <a:spLocks noGrp="1"/>
          </p:cNvSpPr>
          <p:nvPr>
            <p:ph type="title"/>
          </p:nvPr>
        </p:nvSpPr>
        <p:spPr/>
        <p:txBody>
          <a:bodyPr>
            <a:normAutofit/>
          </a:bodyPr>
          <a:lstStyle/>
          <a:p>
            <a:r>
              <a:rPr lang="en-US" dirty="0" smtClean="0"/>
              <a:t>The dangers of </a:t>
            </a:r>
            <a:endParaRPr lang="en-US" dirty="0"/>
          </a:p>
        </p:txBody>
      </p:sp>
      <p:sp>
        <p:nvSpPr>
          <p:cNvPr id="4" name="Left Arrow 3"/>
          <p:cNvSpPr/>
          <p:nvPr/>
        </p:nvSpPr>
        <p:spPr bwMode="auto">
          <a:xfrm>
            <a:off x="4389437" y="241384"/>
            <a:ext cx="5410200" cy="971468"/>
          </a:xfrm>
          <a:prstGeom prst="leftArrow">
            <a:avLst>
              <a:gd name="adj1" fmla="val 67264"/>
              <a:gd name="adj2" fmla="val 66496"/>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defTabSz="699261" fontAlgn="base">
              <a:spcBef>
                <a:spcPct val="0"/>
              </a:spcBef>
              <a:spcAft>
                <a:spcPct val="0"/>
              </a:spcAft>
            </a:pPr>
            <a:r>
              <a:rPr lang="en-US" sz="1500" b="1" dirty="0">
                <a:gradFill>
                  <a:gsLst>
                    <a:gs pos="0">
                      <a:srgbClr val="FFFFFF"/>
                    </a:gs>
                    <a:gs pos="100000">
                      <a:srgbClr val="FFFFFF"/>
                    </a:gs>
                  </a:gsLst>
                  <a:lin ang="5400000" scaled="0"/>
                </a:gradFill>
              </a:rPr>
              <a:t> LIBRARIES THAT USE TASK.RUN</a:t>
            </a:r>
          </a:p>
          <a:p>
            <a:pPr defTabSz="699261" fontAlgn="base">
              <a:spcBef>
                <a:spcPct val="0"/>
              </a:spcBef>
              <a:spcAft>
                <a:spcPct val="0"/>
              </a:spcAft>
            </a:pPr>
            <a:r>
              <a:rPr lang="en-US" sz="1500" b="1" dirty="0">
                <a:gradFill>
                  <a:gsLst>
                    <a:gs pos="0">
                      <a:srgbClr val="FFFFFF"/>
                    </a:gs>
                    <a:gs pos="100000">
                      <a:srgbClr val="FFFFFF"/>
                    </a:gs>
                  </a:gsLst>
                  <a:lin ang="5400000" scaled="0"/>
                </a:gradFill>
              </a:rPr>
              <a:t> (looks async, but it wraps a sync implementation)</a:t>
            </a:r>
          </a:p>
        </p:txBody>
      </p:sp>
    </p:spTree>
    <p:extLst>
      <p:ext uri="{BB962C8B-B14F-4D97-AF65-F5344CB8AC3E}">
        <p14:creationId xmlns:p14="http://schemas.microsoft.com/office/powerpoint/2010/main" val="264579628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p:cNvSpPr/>
          <p:nvPr/>
        </p:nvSpPr>
        <p:spPr>
          <a:xfrm rot="10800000">
            <a:off x="1953987" y="3265577"/>
            <a:ext cx="612128" cy="2076324"/>
          </a:xfrm>
          <a:prstGeom prst="uturnArrow">
            <a:avLst>
              <a:gd name="adj1" fmla="val 14706"/>
              <a:gd name="adj2" fmla="val 13603"/>
              <a:gd name="adj3" fmla="val 27942"/>
              <a:gd name="adj4" fmla="val 46875"/>
              <a:gd name="adj5" fmla="val 51875"/>
            </a:avLst>
          </a:prstGeom>
          <a:solidFill>
            <a:srgbClr val="0071FB"/>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99326"/>
            <a:endParaRPr lang="en-GB" sz="1377">
              <a:solidFill>
                <a:srgbClr val="FFFFFF"/>
              </a:solidFill>
            </a:endParaRPr>
          </a:p>
        </p:txBody>
      </p:sp>
      <p:sp>
        <p:nvSpPr>
          <p:cNvPr id="15" name="TextBox 14"/>
          <p:cNvSpPr txBox="1"/>
          <p:nvPr/>
        </p:nvSpPr>
        <p:spPr>
          <a:xfrm>
            <a:off x="5820290" y="3264091"/>
            <a:ext cx="4649076" cy="903467"/>
          </a:xfrm>
          <a:prstGeom prst="rect">
            <a:avLst/>
          </a:prstGeom>
          <a:solidFill>
            <a:srgbClr val="002060"/>
          </a:solidFill>
        </p:spPr>
        <p:txBody>
          <a:bodyPr wrap="none" lIns="69939" tIns="69939" rIns="69939" bIns="69939" rtlCol="0">
            <a:noAutofit/>
          </a:bodyPr>
          <a:lstStyle/>
          <a:p>
            <a:pPr defTabSz="699326">
              <a:lnSpc>
                <a:spcPct val="115000"/>
              </a:lnSpc>
            </a:pPr>
            <a:r>
              <a:rPr lang="en-US" sz="1530" b="1" dirty="0">
                <a:solidFill>
                  <a:srgbClr val="569CD6"/>
                </a:solidFill>
                <a:latin typeface="Consolas"/>
                <a:ea typeface="Calibri"/>
                <a:cs typeface="Times New Roman"/>
              </a:rPr>
              <a:t>async </a:t>
            </a:r>
            <a:r>
              <a:rPr lang="en-US" sz="1530" b="1" dirty="0">
                <a:solidFill>
                  <a:srgbClr val="4EC9B0"/>
                </a:solidFill>
                <a:latin typeface="Consolas"/>
                <a:ea typeface="Calibri"/>
                <a:cs typeface="Times New Roman"/>
              </a:rPr>
              <a:t>Task</a:t>
            </a:r>
            <a:r>
              <a:rPr lang="en-US" sz="1530" dirty="0">
                <a:solidFill>
                  <a:srgbClr val="C8C8C8"/>
                </a:solidFill>
                <a:latin typeface="Consolas"/>
                <a:ea typeface="Calibri"/>
                <a:cs typeface="Times New Roman"/>
              </a:rPr>
              <a:t> </a:t>
            </a:r>
            <a:r>
              <a:rPr lang="en-US" sz="1530" b="1" dirty="0" err="1">
                <a:solidFill>
                  <a:srgbClr val="C8C8C8"/>
                </a:solidFill>
                <a:latin typeface="Consolas"/>
                <a:ea typeface="Calibri"/>
                <a:cs typeface="Times New Roman"/>
              </a:rPr>
              <a:t>LoadAsync</a:t>
            </a:r>
            <a:r>
              <a:rPr lang="en-US" sz="1530" dirty="0">
                <a:solidFill>
                  <a:srgbClr val="C8C8C8"/>
                </a:solidFill>
                <a:latin typeface="Consolas"/>
                <a:ea typeface="Calibri"/>
                <a:cs typeface="Times New Roman"/>
              </a:rPr>
              <a:t>() {</a:t>
            </a:r>
            <a:endParaRPr lang="en-US" sz="2142" dirty="0">
              <a:solidFill>
                <a:srgbClr val="FFFFFF"/>
              </a:solidFill>
              <a:latin typeface="Calibri"/>
              <a:ea typeface="Calibri"/>
              <a:cs typeface="Times New Roman"/>
            </a:endParaRPr>
          </a:p>
          <a:p>
            <a:pPr defTabSz="699326">
              <a:lnSpc>
                <a:spcPct val="115000"/>
              </a:lnSpc>
            </a:pPr>
            <a:r>
              <a:rPr lang="en-US" sz="1530" dirty="0">
                <a:solidFill>
                  <a:srgbClr val="C8C8C8"/>
                </a:solidFill>
                <a:latin typeface="Consolas"/>
                <a:ea typeface="Calibri"/>
                <a:cs typeface="Times New Roman"/>
              </a:rPr>
              <a:t>  </a:t>
            </a:r>
            <a:r>
              <a:rPr lang="en-US" sz="1530" b="1" dirty="0">
                <a:solidFill>
                  <a:srgbClr val="569CD6"/>
                </a:solidFill>
                <a:latin typeface="Consolas"/>
                <a:ea typeface="Calibri"/>
                <a:cs typeface="Times New Roman"/>
              </a:rPr>
              <a:t>await </a:t>
            </a:r>
            <a:r>
              <a:rPr lang="en-US" sz="1530" b="1" dirty="0" err="1">
                <a:solidFill>
                  <a:srgbClr val="C8C8C8"/>
                </a:solidFill>
                <a:latin typeface="Consolas"/>
                <a:ea typeface="Calibri"/>
                <a:cs typeface="Times New Roman"/>
              </a:rPr>
              <a:t>IO</a:t>
            </a:r>
            <a:r>
              <a:rPr lang="en-US" sz="1530" dirty="0" err="1">
                <a:solidFill>
                  <a:srgbClr val="C8C8C8"/>
                </a:solidFill>
                <a:latin typeface="Consolas"/>
                <a:ea typeface="Calibri"/>
                <a:cs typeface="Times New Roman"/>
              </a:rPr>
              <a:t>.</a:t>
            </a:r>
            <a:r>
              <a:rPr lang="en-US" sz="1530" b="1" dirty="0" err="1">
                <a:solidFill>
                  <a:srgbClr val="4EC9B0"/>
                </a:solidFill>
                <a:latin typeface="Consolas"/>
                <a:ea typeface="Calibri"/>
                <a:cs typeface="Times New Roman"/>
              </a:rPr>
              <a:t>Network</a:t>
            </a:r>
            <a:r>
              <a:rPr lang="en-US" sz="1530" dirty="0" err="1">
                <a:solidFill>
                  <a:srgbClr val="C8C8C8"/>
                </a:solidFill>
                <a:latin typeface="Consolas"/>
                <a:ea typeface="Calibri"/>
                <a:cs typeface="Times New Roman"/>
              </a:rPr>
              <a:t>.</a:t>
            </a:r>
            <a:r>
              <a:rPr lang="en-US" sz="1530" b="1" dirty="0" err="1">
                <a:solidFill>
                  <a:srgbClr val="C8C8C8"/>
                </a:solidFill>
                <a:latin typeface="Consolas"/>
                <a:ea typeface="Calibri"/>
                <a:cs typeface="Times New Roman"/>
              </a:rPr>
              <a:t>DownloadAsync</a:t>
            </a:r>
            <a:r>
              <a:rPr lang="en-US" sz="1530" dirty="0">
                <a:solidFill>
                  <a:srgbClr val="C8C8C8"/>
                </a:solidFill>
                <a:latin typeface="Consolas"/>
                <a:ea typeface="Calibri"/>
                <a:cs typeface="Times New Roman"/>
              </a:rPr>
              <a:t>(</a:t>
            </a:r>
            <a:r>
              <a:rPr lang="en-US" sz="1530" b="1" dirty="0">
                <a:solidFill>
                  <a:srgbClr val="C8C8C8"/>
                </a:solidFill>
                <a:latin typeface="Consolas"/>
                <a:ea typeface="Calibri"/>
                <a:cs typeface="Times New Roman"/>
              </a:rPr>
              <a:t>path</a:t>
            </a:r>
            <a:r>
              <a:rPr lang="en-US" sz="1530" dirty="0">
                <a:solidFill>
                  <a:srgbClr val="C8C8C8"/>
                </a:solidFill>
                <a:latin typeface="Consolas"/>
                <a:ea typeface="Calibri"/>
                <a:cs typeface="Times New Roman"/>
              </a:rPr>
              <a:t>);</a:t>
            </a:r>
            <a:br>
              <a:rPr lang="en-US" sz="1530" dirty="0">
                <a:solidFill>
                  <a:srgbClr val="C8C8C8"/>
                </a:solidFill>
                <a:latin typeface="Consolas"/>
                <a:ea typeface="Calibri"/>
                <a:cs typeface="Times New Roman"/>
              </a:rPr>
            </a:br>
            <a:r>
              <a:rPr lang="en-US" sz="1530" dirty="0">
                <a:solidFill>
                  <a:srgbClr val="C8C8C8"/>
                </a:solidFill>
                <a:latin typeface="Consolas"/>
                <a:ea typeface="Calibri"/>
                <a:cs typeface="Times New Roman"/>
              </a:rPr>
              <a:t>}</a:t>
            </a:r>
            <a:endParaRPr lang="en-US" sz="2142" dirty="0">
              <a:solidFill>
                <a:srgbClr val="FFFFFF"/>
              </a:solidFill>
              <a:latin typeface="Calibri"/>
              <a:ea typeface="Calibri"/>
              <a:cs typeface="Times New Roman"/>
            </a:endParaRPr>
          </a:p>
        </p:txBody>
      </p:sp>
      <p:sp>
        <p:nvSpPr>
          <p:cNvPr id="9" name="TextBox 8"/>
          <p:cNvSpPr txBox="1"/>
          <p:nvPr/>
        </p:nvSpPr>
        <p:spPr>
          <a:xfrm>
            <a:off x="2695562" y="2505728"/>
            <a:ext cx="3038726" cy="1424957"/>
          </a:xfrm>
          <a:prstGeom prst="rect">
            <a:avLst/>
          </a:prstGeom>
          <a:solidFill>
            <a:srgbClr val="002060"/>
          </a:solidFill>
        </p:spPr>
        <p:txBody>
          <a:bodyPr wrap="none" lIns="69939" tIns="69939" rIns="69939" bIns="69939" rtlCol="0">
            <a:noAutofit/>
          </a:bodyPr>
          <a:lstStyle/>
          <a:p>
            <a:pPr defTabSz="699326">
              <a:lnSpc>
                <a:spcPct val="115000"/>
              </a:lnSpc>
            </a:pPr>
            <a:r>
              <a:rPr lang="en-US" sz="1530" b="1" dirty="0">
                <a:solidFill>
                  <a:srgbClr val="569CD6"/>
                </a:solidFill>
                <a:latin typeface="Consolas"/>
                <a:ea typeface="Calibri"/>
                <a:cs typeface="Times New Roman"/>
              </a:rPr>
              <a:t>void</a:t>
            </a:r>
            <a:r>
              <a:rPr lang="en-US" sz="1530" dirty="0">
                <a:solidFill>
                  <a:srgbClr val="C8C8C8"/>
                </a:solidFill>
                <a:latin typeface="Consolas"/>
                <a:ea typeface="Calibri"/>
                <a:cs typeface="Times New Roman"/>
              </a:rPr>
              <a:t> </a:t>
            </a:r>
            <a:r>
              <a:rPr lang="en-US" sz="1530" b="1" dirty="0">
                <a:solidFill>
                  <a:srgbClr val="C8C8C8"/>
                </a:solidFill>
                <a:latin typeface="Consolas"/>
                <a:ea typeface="Calibri"/>
                <a:cs typeface="Times New Roman"/>
              </a:rPr>
              <a:t>Button1_Click(){</a:t>
            </a:r>
            <a:br>
              <a:rPr lang="en-US" sz="1530" b="1" dirty="0">
                <a:solidFill>
                  <a:srgbClr val="C8C8C8"/>
                </a:solidFill>
                <a:latin typeface="Consolas"/>
                <a:ea typeface="Calibri"/>
                <a:cs typeface="Times New Roman"/>
              </a:rPr>
            </a:br>
            <a:r>
              <a:rPr lang="en-US" sz="1530" dirty="0">
                <a:solidFill>
                  <a:srgbClr val="C8C8C8"/>
                </a:solidFill>
                <a:latin typeface="Consolas"/>
                <a:ea typeface="Calibri"/>
                <a:cs typeface="Times New Roman"/>
              </a:rPr>
              <a:t>  </a:t>
            </a:r>
            <a:r>
              <a:rPr lang="en-US" sz="1530" b="1" dirty="0" err="1">
                <a:solidFill>
                  <a:srgbClr val="569CD6"/>
                </a:solidFill>
                <a:latin typeface="Consolas"/>
                <a:ea typeface="Calibri"/>
                <a:cs typeface="Times New Roman"/>
              </a:rPr>
              <a:t>var</a:t>
            </a:r>
            <a:r>
              <a:rPr lang="en-US" sz="1530" b="1" dirty="0">
                <a:solidFill>
                  <a:srgbClr val="569CD6"/>
                </a:solidFill>
                <a:latin typeface="Consolas"/>
                <a:ea typeface="Calibri"/>
                <a:cs typeface="Times New Roman"/>
              </a:rPr>
              <a:t> </a:t>
            </a:r>
            <a:r>
              <a:rPr lang="en-US" sz="1530" b="1" dirty="0">
                <a:solidFill>
                  <a:srgbClr val="C8C8C8"/>
                </a:solidFill>
                <a:latin typeface="Consolas"/>
                <a:ea typeface="Calibri"/>
                <a:cs typeface="Times New Roman"/>
              </a:rPr>
              <a:t>t = </a:t>
            </a:r>
            <a:r>
              <a:rPr lang="en-US" sz="1530" b="1" dirty="0" err="1">
                <a:solidFill>
                  <a:srgbClr val="C8C8C8"/>
                </a:solidFill>
                <a:latin typeface="Consolas"/>
                <a:ea typeface="Calibri"/>
                <a:cs typeface="Times New Roman"/>
              </a:rPr>
              <a:t>LoadAsync</a:t>
            </a:r>
            <a:r>
              <a:rPr lang="en-US" sz="1530" dirty="0">
                <a:solidFill>
                  <a:srgbClr val="C8C8C8"/>
                </a:solidFill>
                <a:latin typeface="Consolas"/>
                <a:ea typeface="Calibri"/>
                <a:cs typeface="Times New Roman"/>
              </a:rPr>
              <a:t>();</a:t>
            </a:r>
            <a:endParaRPr lang="en-US" sz="2142" dirty="0">
              <a:solidFill>
                <a:srgbClr val="FFFFFF"/>
              </a:solidFill>
              <a:latin typeface="Calibri"/>
              <a:ea typeface="Calibri"/>
              <a:cs typeface="Times New Roman"/>
            </a:endParaRPr>
          </a:p>
          <a:p>
            <a:pPr defTabSz="699326">
              <a:lnSpc>
                <a:spcPct val="115000"/>
              </a:lnSpc>
            </a:pPr>
            <a:r>
              <a:rPr lang="en-US" sz="1530" b="1" dirty="0">
                <a:solidFill>
                  <a:srgbClr val="C8C8C8"/>
                </a:solidFill>
                <a:latin typeface="Consolas"/>
                <a:ea typeface="Calibri"/>
                <a:cs typeface="Times New Roman"/>
              </a:rPr>
              <a:t>  </a:t>
            </a:r>
            <a:r>
              <a:rPr lang="en-US" sz="1530" b="1" dirty="0" err="1">
                <a:solidFill>
                  <a:srgbClr val="C8C8C8"/>
                </a:solidFill>
                <a:latin typeface="Consolas"/>
                <a:ea typeface="Calibri"/>
                <a:cs typeface="Times New Roman"/>
              </a:rPr>
              <a:t>t.Wait</a:t>
            </a:r>
            <a:r>
              <a:rPr lang="en-US" sz="1530" b="1" dirty="0">
                <a:solidFill>
                  <a:srgbClr val="C8C8C8"/>
                </a:solidFill>
                <a:latin typeface="Consolas"/>
                <a:ea typeface="Calibri"/>
                <a:cs typeface="Times New Roman"/>
              </a:rPr>
              <a:t>();</a:t>
            </a:r>
          </a:p>
          <a:p>
            <a:pPr defTabSz="699326">
              <a:lnSpc>
                <a:spcPct val="115000"/>
              </a:lnSpc>
            </a:pPr>
            <a:r>
              <a:rPr lang="en-US" sz="1530" b="1" dirty="0">
                <a:solidFill>
                  <a:srgbClr val="C8C8C8"/>
                </a:solidFill>
                <a:latin typeface="Consolas"/>
                <a:ea typeface="Calibri"/>
                <a:cs typeface="Times New Roman"/>
              </a:rPr>
              <a:t>  </a:t>
            </a:r>
            <a:r>
              <a:rPr lang="en-US" sz="1530" b="1" dirty="0" err="1">
                <a:solidFill>
                  <a:srgbClr val="C8C8C8"/>
                </a:solidFill>
                <a:latin typeface="Consolas"/>
                <a:ea typeface="Calibri"/>
                <a:cs typeface="Times New Roman"/>
              </a:rPr>
              <a:t>UpdateView</a:t>
            </a:r>
            <a:r>
              <a:rPr lang="en-US" sz="1530" dirty="0">
                <a:solidFill>
                  <a:srgbClr val="C8C8C8"/>
                </a:solidFill>
                <a:latin typeface="Consolas"/>
                <a:ea typeface="Calibri"/>
                <a:cs typeface="Times New Roman"/>
              </a:rPr>
              <a:t>();</a:t>
            </a:r>
            <a:br>
              <a:rPr lang="en-US" sz="1530" dirty="0">
                <a:solidFill>
                  <a:srgbClr val="C8C8C8"/>
                </a:solidFill>
                <a:latin typeface="Consolas"/>
                <a:ea typeface="Calibri"/>
                <a:cs typeface="Times New Roman"/>
              </a:rPr>
            </a:br>
            <a:r>
              <a:rPr lang="en-US" sz="1530" dirty="0">
                <a:solidFill>
                  <a:srgbClr val="C8C8C8"/>
                </a:solidFill>
                <a:latin typeface="Consolas"/>
                <a:ea typeface="Calibri"/>
                <a:cs typeface="Times New Roman"/>
              </a:rPr>
              <a:t>}</a:t>
            </a:r>
            <a:endParaRPr lang="en-US" sz="2142" dirty="0">
              <a:solidFill>
                <a:srgbClr val="FFFFFF"/>
              </a:solidFill>
              <a:latin typeface="Calibri"/>
              <a:ea typeface="Calibri"/>
              <a:cs typeface="Times New Roman"/>
            </a:endParaRPr>
          </a:p>
        </p:txBody>
      </p:sp>
      <p:sp>
        <p:nvSpPr>
          <p:cNvPr id="8" name="Explosion 1 7"/>
          <p:cNvSpPr/>
          <p:nvPr/>
        </p:nvSpPr>
        <p:spPr>
          <a:xfrm>
            <a:off x="2695562" y="1946535"/>
            <a:ext cx="1174633" cy="629133"/>
          </a:xfrm>
          <a:prstGeom prst="irregularSeal1">
            <a:avLst/>
          </a:prstGeom>
          <a:solidFill>
            <a:srgbClr val="0099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26"/>
            <a:r>
              <a:rPr lang="en-US" sz="1377" dirty="0">
                <a:solidFill>
                  <a:srgbClr val="FFFFFF"/>
                </a:solidFill>
              </a:rPr>
              <a:t>Click</a:t>
            </a:r>
            <a:endParaRPr lang="en-GB" sz="1377" dirty="0">
              <a:solidFill>
                <a:srgbClr val="FFFFFF"/>
              </a:solidFill>
            </a:endParaRPr>
          </a:p>
        </p:txBody>
      </p:sp>
      <p:sp>
        <p:nvSpPr>
          <p:cNvPr id="2" name="Title 1"/>
          <p:cNvSpPr>
            <a:spLocks noGrp="1"/>
          </p:cNvSpPr>
          <p:nvPr>
            <p:ph type="title"/>
          </p:nvPr>
        </p:nvSpPr>
        <p:spPr/>
        <p:txBody>
          <a:bodyPr/>
          <a:lstStyle/>
          <a:p>
            <a:r>
              <a:rPr lang="en-US" dirty="0" smtClean="0"/>
              <a:t>The dangers of </a:t>
            </a:r>
            <a:endParaRPr lang="en-US" dirty="0"/>
          </a:p>
        </p:txBody>
      </p:sp>
      <p:sp>
        <p:nvSpPr>
          <p:cNvPr id="3" name="U-Turn Arrow 2"/>
          <p:cNvSpPr/>
          <p:nvPr/>
        </p:nvSpPr>
        <p:spPr>
          <a:xfrm>
            <a:off x="1988601" y="2063495"/>
            <a:ext cx="612128" cy="2076324"/>
          </a:xfrm>
          <a:prstGeom prst="uturnArrow">
            <a:avLst>
              <a:gd name="adj1" fmla="val 14706"/>
              <a:gd name="adj2" fmla="val 13603"/>
              <a:gd name="adj3" fmla="val 27942"/>
              <a:gd name="adj4" fmla="val 46875"/>
              <a:gd name="adj5" fmla="val 51875"/>
            </a:avLst>
          </a:prstGeom>
          <a:solidFill>
            <a:srgbClr val="0071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99326"/>
            <a:endParaRPr lang="en-GB" sz="1377">
              <a:solidFill>
                <a:srgbClr val="FFFFFF"/>
              </a:solidFill>
            </a:endParaRPr>
          </a:p>
        </p:txBody>
      </p:sp>
      <p:sp>
        <p:nvSpPr>
          <p:cNvPr id="5" name="TextBox 4"/>
          <p:cNvSpPr txBox="1"/>
          <p:nvPr/>
        </p:nvSpPr>
        <p:spPr>
          <a:xfrm rot="16200000">
            <a:off x="832124" y="3538806"/>
            <a:ext cx="2855854" cy="327782"/>
          </a:xfrm>
          <a:prstGeom prst="rect">
            <a:avLst/>
          </a:prstGeom>
          <a:noFill/>
        </p:spPr>
        <p:txBody>
          <a:bodyPr wrap="square" rtlCol="0" anchor="ctr">
            <a:spAutoFit/>
          </a:bodyPr>
          <a:lstStyle/>
          <a:p>
            <a:pPr algn="ctr" defTabSz="699326"/>
            <a:r>
              <a:rPr lang="en-US" sz="1530" dirty="0">
                <a:solidFill>
                  <a:srgbClr val="FFFFFF"/>
                </a:solidFill>
              </a:rPr>
              <a:t>Message</a:t>
            </a:r>
            <a:r>
              <a:rPr lang="en-US" sz="1377" dirty="0">
                <a:solidFill>
                  <a:srgbClr val="FFFFFF"/>
                </a:solidFill>
              </a:rPr>
              <a:t> pump</a:t>
            </a:r>
            <a:endParaRPr lang="en-GB" sz="1377" dirty="0">
              <a:solidFill>
                <a:srgbClr val="FFFFFF"/>
              </a:solidFill>
            </a:endParaRPr>
          </a:p>
        </p:txBody>
      </p:sp>
      <p:sp>
        <p:nvSpPr>
          <p:cNvPr id="13" name="Bent Arrow 12"/>
          <p:cNvSpPr/>
          <p:nvPr/>
        </p:nvSpPr>
        <p:spPr bwMode="auto">
          <a:xfrm rot="5400000">
            <a:off x="2728180" y="2148987"/>
            <a:ext cx="390151" cy="591250"/>
          </a:xfrm>
          <a:prstGeom prst="bentArrow">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757149" y="2814875"/>
            <a:ext cx="486634" cy="702482"/>
          </a:xfrm>
          <a:prstGeom prst="bentArrow">
            <a:avLst>
              <a:gd name="adj1" fmla="val 18014"/>
              <a:gd name="adj2" fmla="val 25000"/>
              <a:gd name="adj3" fmla="val 25000"/>
              <a:gd name="adj4" fmla="val 43750"/>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351709" y="3871985"/>
            <a:ext cx="1348441" cy="614993"/>
          </a:xfrm>
          <a:prstGeom prst="roundRect">
            <a:avLst/>
          </a:prstGeom>
          <a:solidFill>
            <a:srgbClr val="0070C0">
              <a:alpha val="80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99326">
              <a:lnSpc>
                <a:spcPct val="115000"/>
              </a:lnSpc>
            </a:pPr>
            <a:r>
              <a:rPr lang="en-US" sz="1836" b="1" dirty="0">
                <a:solidFill>
                  <a:srgbClr val="4EC9B0"/>
                </a:solidFill>
                <a:latin typeface="Segoe UI Light"/>
                <a:ea typeface="Calibri"/>
                <a:cs typeface="Consolas" pitchFamily="49" charset="0"/>
              </a:rPr>
              <a:t>Task ...</a:t>
            </a:r>
            <a:r>
              <a:rPr lang="en-US" sz="1530" b="1" dirty="0">
                <a:solidFill>
                  <a:srgbClr val="4EC9B0"/>
                </a:solidFill>
                <a:ea typeface="Calibri"/>
                <a:cs typeface="Consolas" pitchFamily="49" charset="0"/>
              </a:rPr>
              <a:t/>
            </a:r>
            <a:br>
              <a:rPr lang="en-US" sz="1530" b="1" dirty="0">
                <a:solidFill>
                  <a:srgbClr val="4EC9B0"/>
                </a:solidFill>
                <a:ea typeface="Calibri"/>
                <a:cs typeface="Consolas" pitchFamily="49" charset="0"/>
              </a:rPr>
            </a:br>
            <a:r>
              <a:rPr lang="en-US" sz="1377" dirty="0" err="1">
                <a:solidFill>
                  <a:srgbClr val="FFFFFF">
                    <a:lumMod val="65000"/>
                  </a:srgbClr>
                </a:solidFill>
                <a:ea typeface="Calibri"/>
                <a:cs typeface="Consolas" pitchFamily="49" charset="0"/>
              </a:rPr>
              <a:t>DownloadAsync</a:t>
            </a:r>
            <a:endParaRPr lang="en-US" sz="2754" dirty="0">
              <a:solidFill>
                <a:srgbClr val="FFFFFF">
                  <a:lumMod val="65000"/>
                </a:srgbClr>
              </a:solidFill>
              <a:ea typeface="Calibri"/>
              <a:cs typeface="Consolas" pitchFamily="49" charset="0"/>
            </a:endParaRPr>
          </a:p>
        </p:txBody>
      </p:sp>
      <p:sp>
        <p:nvSpPr>
          <p:cNvPr id="10" name="12-Point Star 9"/>
          <p:cNvSpPr/>
          <p:nvPr/>
        </p:nvSpPr>
        <p:spPr bwMode="auto">
          <a:xfrm>
            <a:off x="6180517" y="3732106"/>
            <a:ext cx="279757" cy="279757"/>
          </a:xfrm>
          <a:prstGeom prst="star12">
            <a:avLst/>
          </a:prstGeom>
          <a:solidFill>
            <a:srgbClr val="7FBA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3538129" y="3307006"/>
            <a:ext cx="2560569" cy="234355"/>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3410206" y="2327073"/>
            <a:ext cx="1574376" cy="614993"/>
          </a:xfrm>
          <a:prstGeom prst="roundRect">
            <a:avLst/>
          </a:prstGeom>
          <a:solidFill>
            <a:srgbClr val="0070C0">
              <a:alpha val="85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699326">
              <a:lnSpc>
                <a:spcPct val="115000"/>
              </a:lnSpc>
            </a:pPr>
            <a:r>
              <a:rPr lang="en-US" sz="1836" b="1" dirty="0">
                <a:solidFill>
                  <a:srgbClr val="4EC9B0"/>
                </a:solidFill>
                <a:latin typeface="Segoe UI Light"/>
                <a:ea typeface="Calibri"/>
                <a:cs typeface="Consolas" pitchFamily="49" charset="0"/>
              </a:rPr>
              <a:t>Task ...</a:t>
            </a:r>
            <a:r>
              <a:rPr lang="en-US" sz="1530" b="1" dirty="0">
                <a:solidFill>
                  <a:srgbClr val="4EC9B0"/>
                </a:solidFill>
                <a:ea typeface="Calibri"/>
                <a:cs typeface="Consolas" pitchFamily="49" charset="0"/>
              </a:rPr>
              <a:t/>
            </a:r>
            <a:br>
              <a:rPr lang="en-US" sz="1530" b="1" dirty="0">
                <a:solidFill>
                  <a:srgbClr val="4EC9B0"/>
                </a:solidFill>
                <a:ea typeface="Calibri"/>
                <a:cs typeface="Consolas" pitchFamily="49" charset="0"/>
              </a:rPr>
            </a:br>
            <a:r>
              <a:rPr lang="en-US" sz="1377" dirty="0" err="1">
                <a:solidFill>
                  <a:srgbClr val="FFFFFF">
                    <a:lumMod val="65000"/>
                  </a:srgbClr>
                </a:solidFill>
                <a:ea typeface="Calibri"/>
                <a:cs typeface="Consolas" pitchFamily="49" charset="0"/>
              </a:rPr>
              <a:t>LoadAsync</a:t>
            </a:r>
            <a:endParaRPr lang="en-US" sz="2754" dirty="0">
              <a:solidFill>
                <a:srgbClr val="FFFFFF">
                  <a:lumMod val="65000"/>
                </a:srgbClr>
              </a:solidFill>
              <a:ea typeface="Calibri"/>
              <a:cs typeface="Consolas" pitchFamily="49" charset="0"/>
            </a:endParaRPr>
          </a:p>
        </p:txBody>
      </p:sp>
      <p:sp>
        <p:nvSpPr>
          <p:cNvPr id="22" name="12-Point Star 21"/>
          <p:cNvSpPr/>
          <p:nvPr/>
        </p:nvSpPr>
        <p:spPr bwMode="auto">
          <a:xfrm>
            <a:off x="3143000" y="2961780"/>
            <a:ext cx="279757" cy="279757"/>
          </a:xfrm>
          <a:prstGeom prst="star12">
            <a:avLst/>
          </a:prstGeom>
          <a:solidFill>
            <a:srgbClr val="7FBA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438611" y="3879242"/>
            <a:ext cx="1174633" cy="629133"/>
          </a:xfrm>
          <a:prstGeom prst="irregularSeal1">
            <a:avLst/>
          </a:prstGeom>
          <a:solidFill>
            <a:srgbClr val="009900"/>
          </a:soli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defTabSz="699326"/>
            <a:r>
              <a:rPr lang="en-US" sz="1377" dirty="0">
                <a:solidFill>
                  <a:srgbClr val="FFFFFF"/>
                </a:solidFill>
              </a:rPr>
              <a:t>Download</a:t>
            </a:r>
            <a:endParaRPr lang="en-GB" sz="1377" dirty="0">
              <a:solidFill>
                <a:srgbClr val="FFFFFF"/>
              </a:solidFill>
            </a:endParaRPr>
          </a:p>
        </p:txBody>
      </p:sp>
      <p:sp>
        <p:nvSpPr>
          <p:cNvPr id="26" name="Notched Right Arrow 25"/>
          <p:cNvSpPr/>
          <p:nvPr/>
        </p:nvSpPr>
        <p:spPr bwMode="auto">
          <a:xfrm rot="20868419">
            <a:off x="3492882" y="4343572"/>
            <a:ext cx="2892044" cy="241957"/>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b" anchorCtr="0" forceAA="0" compatLnSpc="1">
            <a:prstTxWarp prst="textNoShape">
              <a:avLst/>
            </a:prstTxWarp>
            <a:noAutofit/>
          </a:bodyPr>
          <a:lstStyle/>
          <a:p>
            <a:pPr algn="ctr" defTabSz="699124" fontAlgn="base">
              <a:spcBef>
                <a:spcPct val="0"/>
              </a:spcBef>
              <a:spcAft>
                <a:spcPct val="0"/>
              </a:spcAft>
            </a:pPr>
            <a:endParaRPr lang="en-US" sz="1377" spc="-3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2450917" y="2204832"/>
            <a:ext cx="139879" cy="139879"/>
          </a:xfrm>
          <a:prstGeom prst="octagon">
            <a:avLst/>
          </a:prstGeom>
          <a:solidFill>
            <a:srgbClr val="8BEC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699326"/>
            <a:endParaRPr lang="en-GB" sz="1377">
              <a:solidFill>
                <a:srgbClr val="FFFFFF"/>
              </a:solidFill>
            </a:endParaRPr>
          </a:p>
        </p:txBody>
      </p:sp>
      <p:sp>
        <p:nvSpPr>
          <p:cNvPr id="32" name="Left Arrow 31"/>
          <p:cNvSpPr/>
          <p:nvPr/>
        </p:nvSpPr>
        <p:spPr bwMode="auto">
          <a:xfrm>
            <a:off x="4352482" y="268522"/>
            <a:ext cx="5085917" cy="971078"/>
          </a:xfrm>
          <a:prstGeom prst="leftArrow">
            <a:avLst>
              <a:gd name="adj1" fmla="val 59063"/>
              <a:gd name="adj2" fmla="val 51171"/>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defTabSz="699261" fontAlgn="base">
              <a:spcBef>
                <a:spcPct val="0"/>
              </a:spcBef>
              <a:spcAft>
                <a:spcPct val="0"/>
              </a:spcAft>
            </a:pPr>
            <a:r>
              <a:rPr lang="en-US" sz="1600" b="1" dirty="0">
                <a:gradFill>
                  <a:gsLst>
                    <a:gs pos="0">
                      <a:srgbClr val="FFFFFF"/>
                    </a:gs>
                    <a:gs pos="100000">
                      <a:srgbClr val="FFFFFF"/>
                    </a:gs>
                  </a:gsLst>
                  <a:lin ang="5400000" scaled="0"/>
                </a:gradFill>
              </a:rPr>
              <a:t> BLOCKING</a:t>
            </a:r>
          </a:p>
          <a:p>
            <a:pPr defTabSz="699261" fontAlgn="base">
              <a:spcBef>
                <a:spcPct val="0"/>
              </a:spcBef>
              <a:spcAft>
                <a:spcPct val="0"/>
              </a:spcAft>
            </a:pPr>
            <a:r>
              <a:rPr lang="en-US" sz="1600" b="1" dirty="0">
                <a:gradFill>
                  <a:gsLst>
                    <a:gs pos="0">
                      <a:srgbClr val="FFFFFF"/>
                    </a:gs>
                    <a:gs pos="100000">
                      <a:srgbClr val="FFFFFF"/>
                    </a:gs>
                  </a:gsLst>
                  <a:lin ang="5400000" scaled="0"/>
                </a:gradFill>
              </a:rPr>
              <a:t> (looks sync, but it wraps an </a:t>
            </a:r>
            <a:r>
              <a:rPr lang="en-US" sz="1600" b="1" dirty="0" err="1">
                <a:gradFill>
                  <a:gsLst>
                    <a:gs pos="0">
                      <a:srgbClr val="FFFFFF"/>
                    </a:gs>
                    <a:gs pos="100000">
                      <a:srgbClr val="FFFFFF"/>
                    </a:gs>
                  </a:gsLst>
                  <a:lin ang="5400000" scaled="0"/>
                </a:gradFill>
              </a:rPr>
              <a:t>async</a:t>
            </a:r>
            <a:r>
              <a:rPr lang="en-US" sz="1600" b="1" dirty="0">
                <a:gradFill>
                  <a:gsLst>
                    <a:gs pos="0">
                      <a:srgbClr val="FFFFFF"/>
                    </a:gs>
                    <a:gs pos="100000">
                      <a:srgbClr val="FFFFFF"/>
                    </a:gs>
                  </a:gsLst>
                  <a:lin ang="5400000" scaled="0"/>
                </a:gradFill>
              </a:rPr>
              <a:t>/await method)</a:t>
            </a:r>
          </a:p>
        </p:txBody>
      </p:sp>
    </p:spTree>
    <p:extLst>
      <p:ext uri="{BB962C8B-B14F-4D97-AF65-F5344CB8AC3E}">
        <p14:creationId xmlns:p14="http://schemas.microsoft.com/office/powerpoint/2010/main" val="17300801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50"/>
                            </p:stCondLst>
                            <p:childTnLst>
                              <p:par>
                                <p:cTn id="62" presetID="42" presetClass="path" presetSubtype="0" fill="hold" grpId="1" nodeType="afterEffect">
                                  <p:stCondLst>
                                    <p:cond delay="0"/>
                                  </p:stCondLst>
                                  <p:childTnLst>
                                    <p:animMotion origin="layout" path="M 4.17411E-6 -3.49069E-6 L -0.4081 0.17227 " pathEditMode="relative" rAng="0" ptsTypes="AA">
                                      <p:cBhvr>
                                        <p:cTn id="63" dur="500" fill="hold"/>
                                        <p:tgtEl>
                                          <p:spTgt spid="24"/>
                                        </p:tgtEl>
                                        <p:attrNameLst>
                                          <p:attrName>ppt_x</p:attrName>
                                          <p:attrName>ppt_y</p:attrName>
                                        </p:attrNameLst>
                                      </p:cBhvr>
                                      <p:rCtr x="-20411" y="8602"/>
                                    </p:animMotion>
                                  </p:childTnLst>
                                </p:cTn>
                              </p:par>
                              <p:par>
                                <p:cTn id="64" presetID="42" presetClass="path" presetSubtype="0" fill="hold" grpId="1" nodeType="withEffect">
                                  <p:stCondLst>
                                    <p:cond delay="0"/>
                                  </p:stCondLst>
                                  <p:childTnLst>
                                    <p:animMotion origin="layout" path="M 4.17411E-6 6.8089E-8 L -0.39903 0.16954 " pathEditMode="relative" rAng="0" ptsTypes="AA">
                                      <p:cBhvr>
                                        <p:cTn id="65" dur="500" fill="hold"/>
                                        <p:tgtEl>
                                          <p:spTgt spid="11"/>
                                        </p:tgtEl>
                                        <p:attrNameLst>
                                          <p:attrName>ppt_x</p:attrName>
                                          <p:attrName>ppt_y</p:attrName>
                                        </p:attrNameLst>
                                      </p:cBhvr>
                                      <p:rCtr x="-19951" y="8466"/>
                                    </p:animMotion>
                                  </p:childTnLst>
                                </p:cTn>
                              </p:par>
                              <p:par>
                                <p:cTn id="66" presetID="2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par>
                                <p:cTn id="69" presetID="10" presetClass="exit" presetSubtype="0" fill="hold" grpId="2"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4" grpId="0" animBg="1"/>
      <p:bldP spid="11" grpId="0" animBg="1"/>
      <p:bldP spid="11" grpId="1" animBg="1"/>
      <p:bldP spid="11" grpId="2" animBg="1"/>
      <p:bldP spid="10" grpId="0" animBg="1"/>
      <p:bldP spid="12" grpId="0" animBg="1"/>
      <p:bldP spid="12" grpId="1" animBg="1"/>
      <p:bldP spid="21" grpId="0" animBg="1"/>
      <p:bldP spid="22" grpId="0" animBg="1"/>
      <p:bldP spid="24" grpId="0" animBg="1"/>
      <p:bldP spid="24" grpId="1" animBg="1"/>
      <p:bldP spid="26" grpId="0" animBg="1"/>
      <p:bldP spid="6" grpId="0" animBg="1"/>
      <p:bldP spid="6" grpId="1" animBg="1"/>
      <p:bldP spid="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135062"/>
            <a:ext cx="11887200" cy="5601533"/>
          </a:xfrm>
        </p:spPr>
        <p:txBody>
          <a:bodyPr/>
          <a:lstStyle/>
          <a:p>
            <a:endParaRPr lang="en-US" sz="4400" dirty="0" smtClean="0"/>
          </a:p>
          <a:p>
            <a:r>
              <a:rPr lang="en-US" sz="4400" dirty="0" smtClean="0"/>
              <a:t>Principles</a:t>
            </a:r>
          </a:p>
          <a:p>
            <a:pPr lvl="1"/>
            <a:r>
              <a:rPr lang="en-US" sz="2800" i="1" dirty="0" smtClean="0"/>
              <a:t>The </a:t>
            </a:r>
            <a:r>
              <a:rPr lang="en-US" sz="2800" i="1" dirty="0" err="1" smtClean="0"/>
              <a:t>threadpool</a:t>
            </a:r>
            <a:r>
              <a:rPr lang="en-US" sz="2800" i="1" dirty="0" smtClean="0"/>
              <a:t> is an app-global resource.</a:t>
            </a:r>
          </a:p>
          <a:p>
            <a:pPr lvl="1"/>
            <a:r>
              <a:rPr lang="en-US" sz="2800" dirty="0" smtClean="0"/>
              <a:t>Poor use of the </a:t>
            </a:r>
            <a:r>
              <a:rPr lang="en-US" sz="2800" dirty="0" err="1" smtClean="0"/>
              <a:t>threadpool</a:t>
            </a:r>
            <a:r>
              <a:rPr lang="en-US" sz="2800" dirty="0" smtClean="0"/>
              <a:t> hurts </a:t>
            </a:r>
            <a:r>
              <a:rPr lang="en-US" sz="2800" b="1" dirty="0" smtClean="0">
                <a:solidFill>
                  <a:srgbClr val="FFFF00"/>
                </a:solidFill>
              </a:rPr>
              <a:t>server scalability.</a:t>
            </a:r>
          </a:p>
          <a:p>
            <a:pPr lvl="1"/>
            <a:endParaRPr lang="en-US" sz="2800" b="1" dirty="0" smtClean="0">
              <a:solidFill>
                <a:srgbClr val="FFFF00"/>
              </a:solidFill>
            </a:endParaRPr>
          </a:p>
          <a:p>
            <a:pPr marL="0" lvl="1"/>
            <a:r>
              <a:rPr lang="en-US" sz="4400" dirty="0">
                <a:latin typeface="+mj-lt"/>
              </a:rPr>
              <a:t>Guidance</a:t>
            </a:r>
          </a:p>
          <a:p>
            <a:pPr lvl="1"/>
            <a:r>
              <a:rPr lang="en-US" sz="2800" dirty="0"/>
              <a:t>Help your callers understand how your method </a:t>
            </a:r>
            <a:r>
              <a:rPr lang="en-US" sz="2800" dirty="0" smtClean="0"/>
              <a:t>behaves:</a:t>
            </a:r>
          </a:p>
          <a:p>
            <a:pPr lvl="1"/>
            <a:r>
              <a:rPr lang="en-US" sz="2800" dirty="0" smtClean="0"/>
              <a:t>Libraries </a:t>
            </a:r>
            <a:r>
              <a:rPr lang="en-US" sz="2800" dirty="0"/>
              <a:t>shouldn’t use the </a:t>
            </a:r>
            <a:r>
              <a:rPr lang="en-US" sz="2800" dirty="0" err="1"/>
              <a:t>threadpool</a:t>
            </a:r>
            <a:r>
              <a:rPr lang="en-US" sz="2800" dirty="0"/>
              <a:t> in </a:t>
            </a:r>
            <a:r>
              <a:rPr lang="en-US" sz="2800" dirty="0" smtClean="0"/>
              <a:t>secret;</a:t>
            </a:r>
          </a:p>
          <a:p>
            <a:pPr lvl="1"/>
            <a:r>
              <a:rPr lang="en-US" sz="2800" dirty="0" smtClean="0"/>
              <a:t>Use </a:t>
            </a:r>
            <a:r>
              <a:rPr lang="en-US" sz="2800" dirty="0"/>
              <a:t>async signature only for truly async methods.</a:t>
            </a:r>
          </a:p>
          <a:p>
            <a:pPr lvl="1"/>
            <a:endParaRPr lang="en-US" sz="2800" dirty="0" smtClean="0"/>
          </a:p>
        </p:txBody>
      </p:sp>
      <p:sp>
        <p:nvSpPr>
          <p:cNvPr id="17" name="Title 16"/>
          <p:cNvSpPr>
            <a:spLocks noGrp="1"/>
          </p:cNvSpPr>
          <p:nvPr>
            <p:ph type="title"/>
          </p:nvPr>
        </p:nvSpPr>
        <p:spPr/>
        <p:txBody>
          <a:bodyPr/>
          <a:lstStyle/>
          <a:p>
            <a:r>
              <a:rPr lang="en-US" dirty="0" smtClean="0"/>
              <a:t>Library methods shouldn’t lie</a:t>
            </a:r>
            <a:endParaRPr lang="en-US" dirty="0"/>
          </a:p>
        </p:txBody>
      </p:sp>
    </p:spTree>
    <p:extLst>
      <p:ext uri="{BB962C8B-B14F-4D97-AF65-F5344CB8AC3E}">
        <p14:creationId xmlns:p14="http://schemas.microsoft.com/office/powerpoint/2010/main" val="3688435762"/>
      </p:ext>
    </p:extLst>
  </p:cSld>
  <p:clrMapOvr>
    <a:masterClrMapping/>
  </p:clrMapOvr>
  <p:transition>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554956" y="1782908"/>
            <a:ext cx="9326563" cy="4344221"/>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Should expose chunky async APIs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894637" y="2811462"/>
            <a:ext cx="3600144" cy="251438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Async </a:t>
            </a:r>
            <a:r>
              <a:rPr lang="en-US" dirty="0" err="1">
                <a:gradFill>
                  <a:gsLst>
                    <a:gs pos="0">
                      <a:srgbClr val="FFFFFF"/>
                    </a:gs>
                    <a:gs pos="100000">
                      <a:srgbClr val="FFFFFF"/>
                    </a:gs>
                  </a:gsLst>
                  <a:lin ang="5400000" scaled="0"/>
                </a:gradFill>
                <a:ea typeface="Segoe UI" pitchFamily="34" charset="0"/>
                <a:cs typeface="Segoe UI" pitchFamily="34" charset="0"/>
              </a:rPr>
              <a:t>perf</a:t>
            </a:r>
            <a:r>
              <a:rPr lang="en-US" dirty="0">
                <a:gradFill>
                  <a:gsLst>
                    <a:gs pos="0">
                      <a:srgbClr val="FFFFFF"/>
                    </a:gs>
                    <a:gs pos="100000">
                      <a:srgbClr val="FFFFFF"/>
                    </a:gs>
                  </a:gsLst>
                  <a:lin ang="5400000" scaled="0"/>
                </a:gradFill>
                <a:ea typeface="Segoe UI" pitchFamily="34" charset="0"/>
                <a:cs typeface="Segoe UI" pitchFamily="34" charset="0"/>
              </a:rPr>
              <a:t> overhead is fine, unless you have a chatty API.</a:t>
            </a:r>
          </a:p>
          <a:p>
            <a:pPr defTabSz="699261" fontAlgn="base">
              <a:lnSpc>
                <a:spcPct val="90000"/>
              </a:lnSpc>
              <a:spcBef>
                <a:spcPct val="0"/>
              </a:spcBef>
              <a:spcAft>
                <a:spcPts val="90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Don't await 10 million times</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in an inner loop.</a:t>
            </a: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But if you have to, then optimize using fast-path and caching.</a:t>
            </a:r>
          </a:p>
        </p:txBody>
      </p:sp>
    </p:spTree>
    <p:extLst>
      <p:ext uri="{BB962C8B-B14F-4D97-AF65-F5344CB8AC3E}">
        <p14:creationId xmlns:p14="http://schemas.microsoft.com/office/powerpoint/2010/main" val="26960088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0" indent="0">
              <a:buNone/>
            </a:pPr>
            <a:r>
              <a:rPr lang="en-US" dirty="0" smtClean="0">
                <a:latin typeface="+mj-lt"/>
              </a:rPr>
              <a:t>We all “know” sync methods are “cheap”</a:t>
            </a:r>
          </a:p>
          <a:p>
            <a:pPr marL="342900" lvl="1" indent="0">
              <a:buNone/>
            </a:pPr>
            <a:r>
              <a:rPr lang="en-US" dirty="0">
                <a:latin typeface="+mj-lt"/>
              </a:rPr>
              <a:t>Years of optimizations around sync methods</a:t>
            </a:r>
          </a:p>
          <a:p>
            <a:pPr marL="342900" lvl="1" indent="0">
              <a:buNone/>
            </a:pPr>
            <a:r>
              <a:rPr lang="en-US" dirty="0">
                <a:latin typeface="+mj-lt"/>
              </a:rPr>
              <a:t>Enables refactoring at will</a:t>
            </a: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a:latin typeface="+mj-lt"/>
            </a:endParaRPr>
          </a:p>
          <a:p>
            <a:pPr marL="0" indent="0">
              <a:buNone/>
            </a:pPr>
            <a:endParaRPr lang="en-US" dirty="0" smtClean="0">
              <a:latin typeface="+mj-lt"/>
            </a:endParaRPr>
          </a:p>
          <a:p>
            <a:pPr marL="0" indent="0">
              <a:buNone/>
            </a:pPr>
            <a:endParaRPr lang="en-US" dirty="0">
              <a:latin typeface="+mj-lt"/>
            </a:endParaRPr>
          </a:p>
        </p:txBody>
      </p:sp>
      <p:sp>
        <p:nvSpPr>
          <p:cNvPr id="2" name="Title 1"/>
          <p:cNvSpPr>
            <a:spLocks noGrp="1"/>
          </p:cNvSpPr>
          <p:nvPr>
            <p:ph type="title"/>
          </p:nvPr>
        </p:nvSpPr>
        <p:spPr/>
        <p:txBody>
          <a:bodyPr/>
          <a:lstStyle/>
          <a:p>
            <a:r>
              <a:rPr lang="en-US" dirty="0" smtClean="0"/>
              <a:t>Mental Model (sync)</a:t>
            </a:r>
            <a:endParaRPr lang="en-US" dirty="0"/>
          </a:p>
        </p:txBody>
      </p:sp>
      <p:sp>
        <p:nvSpPr>
          <p:cNvPr id="9" name="TextBox 8"/>
          <p:cNvSpPr txBox="1"/>
          <p:nvPr/>
        </p:nvSpPr>
        <p:spPr>
          <a:xfrm>
            <a:off x="2326935" y="3040062"/>
            <a:ext cx="6836729" cy="73866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public static void</a:t>
            </a:r>
            <a:r>
              <a:rPr lang="en-US" sz="1400" dirty="0">
                <a:latin typeface="Consolas" pitchFamily="49" charset="0"/>
                <a:cs typeface="Consolas" pitchFamily="49" charset="0"/>
              </a:rPr>
              <a:t>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solidFill>
                  <a:srgbClr val="2B91AF"/>
                </a:solidFill>
                <a:latin typeface="Consolas"/>
              </a:rPr>
              <a:t>Console</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p>
        </p:txBody>
      </p:sp>
      <p:sp>
        <p:nvSpPr>
          <p:cNvPr id="10" name="TextBox 9"/>
          <p:cNvSpPr txBox="1"/>
          <p:nvPr/>
        </p:nvSpPr>
        <p:spPr>
          <a:xfrm>
            <a:off x="2326935" y="3977816"/>
            <a:ext cx="6836729" cy="160043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.method public </a:t>
            </a:r>
            <a:r>
              <a:rPr lang="en-US" sz="1400" dirty="0" err="1">
                <a:solidFill>
                  <a:srgbClr val="0000FF"/>
                </a:solidFill>
                <a:latin typeface="Consolas"/>
              </a:rPr>
              <a:t>hidebysig</a:t>
            </a:r>
            <a:r>
              <a:rPr lang="en-US" sz="1400" dirty="0">
                <a:solidFill>
                  <a:srgbClr val="0000FF"/>
                </a:solidFill>
                <a:latin typeface="Consolas"/>
              </a:rPr>
              <a:t> static void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r>
              <a:rPr lang="en-US" sz="1400" dirty="0" err="1">
                <a:solidFill>
                  <a:srgbClr val="0000FF"/>
                </a:solidFill>
                <a:latin typeface="Consolas"/>
              </a:rPr>
              <a:t>cil</a:t>
            </a:r>
            <a:r>
              <a:rPr lang="en-US" sz="1400" dirty="0">
                <a:solidFill>
                  <a:srgbClr val="0000FF"/>
                </a:solidFill>
                <a:latin typeface="Consolas"/>
              </a:rPr>
              <a:t> managed</a:t>
            </a:r>
          </a:p>
          <a:p>
            <a:r>
              <a:rPr lang="en-US" sz="1400" dirty="0">
                <a:latin typeface="Consolas" pitchFamily="49" charset="0"/>
                <a:cs typeface="Consolas" pitchFamily="49" charset="0"/>
              </a:rPr>
              <a:t>{</a:t>
            </a:r>
          </a:p>
          <a:p>
            <a:r>
              <a:rPr lang="en-US" sz="1400" dirty="0">
                <a:latin typeface="Consolas" pitchFamily="49" charset="0"/>
                <a:cs typeface="Consolas" pitchFamily="49" charset="0"/>
              </a:rPr>
              <a:t>    </a:t>
            </a:r>
            <a:r>
              <a:rPr lang="en-US" sz="1400" dirty="0">
                <a:solidFill>
                  <a:srgbClr val="0000FF"/>
                </a:solidFill>
                <a:latin typeface="Consolas"/>
              </a:rPr>
              <a:t>.</a:t>
            </a:r>
            <a:r>
              <a:rPr lang="en-US" sz="1400" dirty="0" err="1">
                <a:solidFill>
                  <a:srgbClr val="0000FF"/>
                </a:solidFill>
                <a:latin typeface="Consolas"/>
              </a:rPr>
              <a:t>maxstack</a:t>
            </a:r>
            <a:r>
              <a:rPr lang="en-US" sz="1400" dirty="0">
                <a:solidFill>
                  <a:srgbClr val="0000FF"/>
                </a:solidFill>
                <a:latin typeface="Consolas"/>
              </a:rPr>
              <a:t> </a:t>
            </a:r>
            <a:r>
              <a:rPr lang="en-US" sz="1400" dirty="0">
                <a:solidFill>
                  <a:srgbClr val="A31515"/>
                </a:solidFill>
                <a:latin typeface="Consolas"/>
              </a:rPr>
              <a:t>8</a:t>
            </a:r>
          </a:p>
          <a:p>
            <a:r>
              <a:rPr lang="en-US" sz="1400" dirty="0">
                <a:latin typeface="Consolas" pitchFamily="49" charset="0"/>
                <a:cs typeface="Consolas" pitchFamily="49" charset="0"/>
              </a:rPr>
              <a:t>    L_0000: </a:t>
            </a:r>
            <a:r>
              <a:rPr lang="en-US" sz="1400" dirty="0" err="1">
                <a:solidFill>
                  <a:srgbClr val="0000FF"/>
                </a:solidFill>
                <a:latin typeface="Consolas"/>
              </a:rPr>
              <a:t>ldstr</a:t>
            </a:r>
            <a:r>
              <a:rPr lang="en-US" sz="1400" dirty="0">
                <a:solidFill>
                  <a:srgbClr val="0000FF"/>
                </a:solidFill>
                <a:latin typeface="Consolas"/>
              </a:rPr>
              <a:t> </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p>
          <a:p>
            <a:r>
              <a:rPr lang="en-US" sz="1400" dirty="0">
                <a:latin typeface="Consolas" pitchFamily="49" charset="0"/>
                <a:cs typeface="Consolas" pitchFamily="49" charset="0"/>
              </a:rPr>
              <a:t>    L_0005: </a:t>
            </a:r>
            <a:r>
              <a:rPr lang="en-US" sz="1400" dirty="0">
                <a:solidFill>
                  <a:srgbClr val="0000FF"/>
                </a:solidFill>
                <a:latin typeface="Consolas"/>
              </a:rPr>
              <a:t>call void </a:t>
            </a:r>
            <a:r>
              <a:rPr lang="en-US" sz="1400" dirty="0">
                <a:latin typeface="Consolas" pitchFamily="49" charset="0"/>
                <a:cs typeface="Consolas" pitchFamily="49" charset="0"/>
              </a:rPr>
              <a:t>[</a:t>
            </a:r>
            <a:r>
              <a:rPr lang="en-US" sz="1400" dirty="0" err="1">
                <a:latin typeface="Consolas" pitchFamily="49" charset="0"/>
                <a:cs typeface="Consolas" pitchFamily="49" charset="0"/>
              </a:rPr>
              <a:t>mscorlib</a:t>
            </a:r>
            <a:r>
              <a:rPr lang="en-US" sz="1400" dirty="0">
                <a:latin typeface="Consolas" pitchFamily="49" charset="0"/>
                <a:cs typeface="Consolas" pitchFamily="49" charset="0"/>
              </a:rPr>
              <a:t>]</a:t>
            </a:r>
            <a:r>
              <a:rPr lang="en-US" sz="1400" dirty="0" err="1">
                <a:latin typeface="Consolas" pitchFamily="49" charset="0"/>
                <a:cs typeface="Consolas" pitchFamily="49" charset="0"/>
              </a:rPr>
              <a:t>System.</a:t>
            </a:r>
            <a:r>
              <a:rPr lang="en-US" sz="1400" dirty="0" err="1">
                <a:solidFill>
                  <a:srgbClr val="2B91AF"/>
                </a:solidFill>
                <a:latin typeface="Consolas"/>
              </a:rPr>
              <a:t>Console</a:t>
            </a:r>
            <a:r>
              <a:rPr lang="en-US" sz="1400" dirty="0">
                <a:latin typeface="Consolas" pitchFamily="49" charset="0"/>
                <a:cs typeface="Consolas" pitchFamily="49" charset="0"/>
              </a:rPr>
              <a:t>::</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0000FF"/>
                </a:solidFill>
                <a:latin typeface="Consolas"/>
              </a:rPr>
              <a:t>string</a:t>
            </a:r>
            <a:r>
              <a:rPr lang="en-US" sz="1400" dirty="0">
                <a:latin typeface="Consolas" pitchFamily="49" charset="0"/>
                <a:cs typeface="Consolas" pitchFamily="49" charset="0"/>
              </a:rPr>
              <a:t>)</a:t>
            </a:r>
          </a:p>
          <a:p>
            <a:r>
              <a:rPr lang="en-US" sz="1400" dirty="0">
                <a:latin typeface="Consolas" pitchFamily="49" charset="0"/>
                <a:cs typeface="Consolas" pitchFamily="49" charset="0"/>
              </a:rPr>
              <a:t>    L_000a: </a:t>
            </a:r>
            <a:r>
              <a:rPr lang="en-US" sz="1400" dirty="0">
                <a:solidFill>
                  <a:srgbClr val="0000FF"/>
                </a:solidFill>
                <a:latin typeface="Consolas"/>
              </a:rPr>
              <a:t>ret</a:t>
            </a:r>
            <a:r>
              <a:rPr lang="en-US" sz="1400" dirty="0">
                <a:latin typeface="Consolas" pitchFamily="49" charset="0"/>
                <a:cs typeface="Consolas" pitchFamily="49" charset="0"/>
              </a:rPr>
              <a:t> </a:t>
            </a:r>
          </a:p>
          <a:p>
            <a:r>
              <a:rPr lang="en-US" sz="1400" dirty="0">
                <a:latin typeface="Consolas" pitchFamily="49" charset="0"/>
                <a:cs typeface="Consolas" pitchFamily="49" charset="0"/>
              </a:rPr>
              <a:t>}</a:t>
            </a:r>
          </a:p>
        </p:txBody>
      </p:sp>
    </p:spTree>
    <p:extLst>
      <p:ext uri="{BB962C8B-B14F-4D97-AF65-F5344CB8AC3E}">
        <p14:creationId xmlns:p14="http://schemas.microsoft.com/office/powerpoint/2010/main" val="1101555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0" indent="0">
              <a:buNone/>
            </a:pPr>
            <a:r>
              <a:rPr lang="en-US" dirty="0">
                <a:latin typeface="+mj-lt"/>
              </a:rPr>
              <a:t>Not so for asynchronous methods</a:t>
            </a:r>
          </a:p>
          <a:p>
            <a:pPr marL="15841" lvl="1" indent="0">
              <a:buNone/>
            </a:pPr>
            <a:endParaRPr lang="en-US" dirty="0" smtClean="0">
              <a:latin typeface="+mj-lt"/>
            </a:endParaRPr>
          </a:p>
          <a:p>
            <a:pPr marL="0" indent="0">
              <a:buNone/>
            </a:pPr>
            <a:endParaRPr lang="en-US" dirty="0">
              <a:latin typeface="+mj-lt"/>
            </a:endParaRPr>
          </a:p>
          <a:p>
            <a:pPr marL="0" indent="0">
              <a:buNone/>
            </a:pPr>
            <a:endParaRPr lang="en-US" dirty="0" smtClean="0">
              <a:latin typeface="+mj-lt"/>
            </a:endParaRPr>
          </a:p>
          <a:p>
            <a:pPr marL="0" indent="0">
              <a:buNone/>
            </a:pPr>
            <a:endParaRPr lang="en-US" dirty="0" smtClean="0">
              <a:latin typeface="+mj-lt"/>
            </a:endParaRPr>
          </a:p>
          <a:p>
            <a:pPr marL="0" indent="0">
              <a:buNone/>
            </a:pPr>
            <a:endParaRPr lang="en-US" dirty="0" smtClean="0">
              <a:latin typeface="+mj-lt"/>
            </a:endParaRPr>
          </a:p>
        </p:txBody>
      </p:sp>
      <p:sp>
        <p:nvSpPr>
          <p:cNvPr id="2" name="Title 1"/>
          <p:cNvSpPr>
            <a:spLocks noGrp="1"/>
          </p:cNvSpPr>
          <p:nvPr>
            <p:ph type="title"/>
          </p:nvPr>
        </p:nvSpPr>
        <p:spPr/>
        <p:txBody>
          <a:bodyPr/>
          <a:lstStyle/>
          <a:p>
            <a:r>
              <a:rPr lang="en-US" dirty="0" smtClean="0"/>
              <a:t>Mental Model (</a:t>
            </a:r>
            <a:r>
              <a:rPr lang="en-US" dirty="0" err="1" smtClean="0"/>
              <a:t>async</a:t>
            </a:r>
            <a:r>
              <a:rPr lang="en-US" dirty="0" smtClean="0"/>
              <a:t>)</a:t>
            </a:r>
            <a:endParaRPr lang="en-US" dirty="0"/>
          </a:p>
        </p:txBody>
      </p:sp>
      <p:sp>
        <p:nvSpPr>
          <p:cNvPr id="4" name="TextBox 3"/>
          <p:cNvSpPr txBox="1"/>
          <p:nvPr/>
        </p:nvSpPr>
        <p:spPr>
          <a:xfrm>
            <a:off x="2326934" y="1897062"/>
            <a:ext cx="8412928" cy="73866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solidFill>
                  <a:srgbClr val="0000FF"/>
                </a:solidFill>
                <a:latin typeface="Consolas"/>
              </a:rPr>
              <a:t>public static </a:t>
            </a:r>
            <a:r>
              <a:rPr lang="en-US" sz="1400" b="1" dirty="0" err="1">
                <a:solidFill>
                  <a:srgbClr val="0000FF"/>
                </a:solidFill>
                <a:latin typeface="Consolas"/>
              </a:rPr>
              <a:t>async</a:t>
            </a:r>
            <a:r>
              <a:rPr lang="en-US" sz="1400" b="1" dirty="0">
                <a:solidFill>
                  <a:srgbClr val="0000FF"/>
                </a:solidFill>
                <a:latin typeface="Consolas"/>
              </a:rPr>
              <a:t> </a:t>
            </a:r>
            <a:r>
              <a:rPr lang="en-US" sz="1400" b="1" dirty="0">
                <a:solidFill>
                  <a:srgbClr val="2B91AF"/>
                </a:solidFill>
                <a:latin typeface="Consolas"/>
              </a:rPr>
              <a:t>Task</a:t>
            </a:r>
            <a:r>
              <a:rPr lang="en-US" sz="1400" dirty="0">
                <a:solidFill>
                  <a:srgbClr val="2B91AF"/>
                </a:solidFill>
                <a:latin typeface="Consolas"/>
              </a:rPr>
              <a:t> </a:t>
            </a:r>
            <a:r>
              <a:rPr lang="en-US" sz="1400" dirty="0" err="1">
                <a:latin typeface="Consolas" pitchFamily="49" charset="0"/>
                <a:cs typeface="Consolas" pitchFamily="49" charset="0"/>
              </a:rPr>
              <a:t>SimpleBody</a:t>
            </a:r>
            <a:r>
              <a:rPr lang="en-US" sz="1400" dirty="0">
                <a:latin typeface="Consolas" pitchFamily="49" charset="0"/>
                <a:cs typeface="Consolas" pitchFamily="49" charset="0"/>
              </a:rPr>
              <a:t>() {</a:t>
            </a:r>
          </a:p>
          <a:p>
            <a:r>
              <a:rPr lang="en-US" sz="1400" dirty="0">
                <a:latin typeface="Consolas" pitchFamily="49" charset="0"/>
                <a:cs typeface="Consolas" pitchFamily="49" charset="0"/>
              </a:rPr>
              <a:t>  </a:t>
            </a:r>
            <a:r>
              <a:rPr lang="en-US" sz="1400" dirty="0" err="1">
                <a:solidFill>
                  <a:srgbClr val="2B91AF"/>
                </a:solidFill>
                <a:latin typeface="Consolas"/>
              </a:rPr>
              <a:t>Console</a:t>
            </a:r>
            <a:r>
              <a:rPr lang="en-US" sz="1400" dirty="0" err="1">
                <a:latin typeface="Consolas" pitchFamily="49" charset="0"/>
                <a:cs typeface="Consolas" pitchFamily="49" charset="0"/>
              </a:rPr>
              <a:t>.WriteLine</a:t>
            </a:r>
            <a:r>
              <a:rPr lang="en-US" sz="1400" dirty="0">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latin typeface="Consolas" pitchFamily="49" charset="0"/>
                <a:cs typeface="Consolas" pitchFamily="49" charset="0"/>
              </a:rPr>
              <a:t>);</a:t>
            </a:r>
          </a:p>
          <a:p>
            <a:r>
              <a:rPr lang="en-US" sz="1400" dirty="0">
                <a:latin typeface="Consolas" pitchFamily="49" charset="0"/>
                <a:cs typeface="Consolas" pitchFamily="49" charset="0"/>
              </a:rPr>
              <a:t>}</a:t>
            </a:r>
          </a:p>
        </p:txBody>
      </p:sp>
      <p:sp>
        <p:nvSpPr>
          <p:cNvPr id="5" name="TextBox 4"/>
          <p:cNvSpPr txBox="1"/>
          <p:nvPr/>
        </p:nvSpPr>
        <p:spPr>
          <a:xfrm>
            <a:off x="2326934" y="3081902"/>
            <a:ext cx="8412928" cy="343319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1000" dirty="0">
                <a:solidFill>
                  <a:srgbClr val="0000FF"/>
                </a:solidFill>
                <a:latin typeface="Consolas"/>
              </a:rPr>
              <a:t>.method public </a:t>
            </a:r>
            <a:r>
              <a:rPr lang="en-US" sz="1000" dirty="0" err="1">
                <a:solidFill>
                  <a:srgbClr val="0000FF"/>
                </a:solidFill>
                <a:latin typeface="Consolas"/>
              </a:rPr>
              <a:t>hidebysig</a:t>
            </a:r>
            <a:r>
              <a:rPr lang="en-US" sz="1000" dirty="0">
                <a:solidFill>
                  <a:srgbClr val="0000FF"/>
                </a:solidFill>
                <a:latin typeface="Consolas"/>
              </a:rPr>
              <a:t> static class </a:t>
            </a:r>
            <a:r>
              <a:rPr lang="en-US" sz="1000" dirty="0">
                <a:latin typeface="Consolas" pitchFamily="49" charset="0"/>
                <a:cs typeface="Consolas" pitchFamily="49" charset="0"/>
              </a:rPr>
              <a:t>[</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System.Threading.Tasks.</a:t>
            </a:r>
            <a:r>
              <a:rPr lang="en-US" sz="1000" dirty="0" err="1">
                <a:solidFill>
                  <a:srgbClr val="2B91AF"/>
                </a:solidFill>
                <a:latin typeface="Consolas"/>
              </a:rPr>
              <a:t>Task</a:t>
            </a:r>
            <a:r>
              <a:rPr lang="en-US" sz="1000" dirty="0">
                <a:latin typeface="Consolas" pitchFamily="49" charset="0"/>
                <a:cs typeface="Consolas" pitchFamily="49" charset="0"/>
              </a:rPr>
              <a:t> </a:t>
            </a:r>
            <a:r>
              <a:rPr lang="en-US" sz="1000" dirty="0" err="1">
                <a:latin typeface="Consolas" pitchFamily="49" charset="0"/>
                <a:cs typeface="Consolas" pitchFamily="49" charset="0"/>
              </a:rPr>
              <a:t>SimpleBody</a:t>
            </a:r>
            <a:r>
              <a:rPr lang="en-US" sz="1000" dirty="0">
                <a:latin typeface="Consolas" pitchFamily="49" charset="0"/>
                <a:cs typeface="Consolas" pitchFamily="49" charset="0"/>
              </a:rPr>
              <a:t>() </a:t>
            </a:r>
            <a:r>
              <a:rPr lang="en-US" sz="1000" dirty="0" err="1">
                <a:solidFill>
                  <a:srgbClr val="0000FF"/>
                </a:solidFill>
                <a:latin typeface="Consolas"/>
              </a:rPr>
              <a:t>cil</a:t>
            </a:r>
            <a:r>
              <a:rPr lang="en-US" sz="1000" dirty="0">
                <a:solidFill>
                  <a:srgbClr val="0000FF"/>
                </a:solidFill>
                <a:latin typeface="Consolas"/>
              </a:rPr>
              <a:t> managed</a:t>
            </a:r>
          </a:p>
          <a:p>
            <a:r>
              <a:rPr lang="en-US" sz="1000" dirty="0">
                <a:latin typeface="Consolas" pitchFamily="49" charset="0"/>
                <a:cs typeface="Consolas" pitchFamily="49" charset="0"/>
              </a:rPr>
              <a:t>{</a:t>
            </a:r>
          </a:p>
          <a:p>
            <a:r>
              <a:rPr lang="en-US" sz="1000" dirty="0">
                <a:latin typeface="Consolas" pitchFamily="49" charset="0"/>
                <a:cs typeface="Consolas" pitchFamily="49" charset="0"/>
              </a:rPr>
              <a:t>  </a:t>
            </a:r>
            <a:r>
              <a:rPr lang="en-US" sz="1000" dirty="0">
                <a:solidFill>
                  <a:srgbClr val="0000FF"/>
                </a:solidFill>
                <a:latin typeface="Consolas"/>
              </a:rPr>
              <a:t>.custom instance void </a:t>
            </a:r>
            <a:r>
              <a:rPr lang="en-US" sz="1000" dirty="0">
                <a:latin typeface="Consolas" pitchFamily="49" charset="0"/>
                <a:cs typeface="Consolas" pitchFamily="49" charset="0"/>
              </a:rPr>
              <a:t>[</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System.Diagnostics.</a:t>
            </a:r>
            <a:r>
              <a:rPr lang="en-US" sz="1000" dirty="0" err="1">
                <a:solidFill>
                  <a:srgbClr val="2B91AF"/>
                </a:solidFill>
                <a:latin typeface="Consolas"/>
              </a:rPr>
              <a:t>DebuggerStepThroughAttribute</a:t>
            </a:r>
            <a:r>
              <a:rPr lang="en-US" sz="1000" dirty="0">
                <a:latin typeface="Consolas" pitchFamily="49" charset="0"/>
                <a:cs typeface="Consolas" pitchFamily="49" charset="0"/>
              </a:rPr>
              <a:t>::.</a:t>
            </a:r>
            <a:r>
              <a:rPr lang="en-US" sz="1000" dirty="0" err="1">
                <a:latin typeface="Consolas" pitchFamily="49" charset="0"/>
                <a:cs typeface="Consolas" pitchFamily="49" charset="0"/>
              </a:rPr>
              <a:t>ctor</a:t>
            </a:r>
            <a:r>
              <a:rPr lang="en-US" sz="1000" dirty="0">
                <a:latin typeface="Consolas" pitchFamily="49" charset="0"/>
                <a:cs typeface="Consolas" pitchFamily="49" charset="0"/>
              </a:rPr>
              <a:t>() = ( 01 00 00 00 ) </a:t>
            </a:r>
          </a:p>
          <a:p>
            <a:r>
              <a:rPr lang="en-US" sz="1000" dirty="0">
                <a:latin typeface="Consolas" pitchFamily="49" charset="0"/>
                <a:cs typeface="Consolas" pitchFamily="49" charset="0"/>
              </a:rPr>
              <a:t>  </a:t>
            </a:r>
            <a:r>
              <a:rPr lang="en-US" sz="1000" dirty="0">
                <a:solidFill>
                  <a:srgbClr val="008000"/>
                </a:solidFill>
                <a:latin typeface="Consolas"/>
              </a:rPr>
              <a:t>// Code size       32 (0x20)</a:t>
            </a:r>
          </a:p>
          <a:p>
            <a:r>
              <a:rPr lang="en-US" sz="1000" dirty="0">
                <a:latin typeface="Consolas" pitchFamily="49" charset="0"/>
                <a:cs typeface="Consolas" pitchFamily="49" charset="0"/>
              </a:rPr>
              <a:t>  </a:t>
            </a:r>
            <a:r>
              <a:rPr lang="en-US" sz="1000" dirty="0">
                <a:solidFill>
                  <a:srgbClr val="0000FF"/>
                </a:solidFill>
                <a:latin typeface="Consolas"/>
              </a:rPr>
              <a:t>.</a:t>
            </a:r>
            <a:r>
              <a:rPr lang="en-US" sz="1000" dirty="0" err="1">
                <a:solidFill>
                  <a:srgbClr val="0000FF"/>
                </a:solidFill>
                <a:latin typeface="Consolas"/>
              </a:rPr>
              <a:t>maxstack</a:t>
            </a:r>
            <a:r>
              <a:rPr lang="en-US" sz="1000" dirty="0">
                <a:solidFill>
                  <a:srgbClr val="0000FF"/>
                </a:solidFill>
                <a:latin typeface="Consolas"/>
              </a:rPr>
              <a:t>  </a:t>
            </a:r>
            <a:r>
              <a:rPr lang="en-US" sz="1000" dirty="0">
                <a:solidFill>
                  <a:srgbClr val="A31515"/>
                </a:solidFill>
                <a:latin typeface="Consolas"/>
              </a:rPr>
              <a:t>2</a:t>
            </a:r>
          </a:p>
          <a:p>
            <a:r>
              <a:rPr lang="en-US" sz="1000" dirty="0">
                <a:latin typeface="Consolas" pitchFamily="49" charset="0"/>
                <a:cs typeface="Consolas" pitchFamily="49" charset="0"/>
              </a:rPr>
              <a:t>  </a:t>
            </a:r>
            <a:r>
              <a:rPr lang="en-US" sz="1000" dirty="0">
                <a:solidFill>
                  <a:srgbClr val="0000FF"/>
                </a:solidFill>
                <a:latin typeface="Consolas"/>
              </a:rPr>
              <a:t>.locals </a:t>
            </a:r>
            <a:r>
              <a:rPr lang="en-US" sz="1000" dirty="0" err="1">
                <a:solidFill>
                  <a:srgbClr val="0000FF"/>
                </a:solidFill>
                <a:latin typeface="Consolas"/>
              </a:rPr>
              <a:t>init</a:t>
            </a:r>
            <a:r>
              <a:rPr lang="en-US" sz="1000" dirty="0">
                <a:solidFill>
                  <a:srgbClr val="0000FF"/>
                </a:solidFill>
                <a:latin typeface="Consolas"/>
              </a:rPr>
              <a:t> </a:t>
            </a:r>
            <a:r>
              <a:rPr lang="en-US" sz="1000" dirty="0">
                <a:latin typeface="Consolas" pitchFamily="49" charset="0"/>
                <a:cs typeface="Consolas" pitchFamily="49" charset="0"/>
              </a:rPr>
              <a:t>([0]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IL_0000:  </a:t>
            </a:r>
            <a:r>
              <a:rPr lang="en-US" sz="1000" dirty="0" err="1">
                <a:solidFill>
                  <a:srgbClr val="0000FF"/>
                </a:solidFill>
                <a:latin typeface="Consolas"/>
              </a:rPr>
              <a:t>ldloca.s</a:t>
            </a:r>
            <a:r>
              <a:rPr lang="en-US" sz="1000" dirty="0">
                <a:solidFill>
                  <a:srgbClr val="0000FF"/>
                </a:solidFill>
                <a:latin typeface="Consolas"/>
              </a:rPr>
              <a:t>  </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IL_0002: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p>
          <a:p>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::Create()</a:t>
            </a:r>
          </a:p>
          <a:p>
            <a:r>
              <a:rPr lang="en-US" sz="1000" dirty="0">
                <a:latin typeface="Consolas" pitchFamily="49" charset="0"/>
                <a:cs typeface="Consolas" pitchFamily="49" charset="0"/>
              </a:rPr>
              <a:t>  IL_0007:  </a:t>
            </a:r>
            <a:r>
              <a:rPr lang="en-US" sz="1000" dirty="0" err="1">
                <a:solidFill>
                  <a:srgbClr val="0000FF"/>
                </a:solidFill>
                <a:latin typeface="Consolas"/>
              </a:rPr>
              <a:t>stfld</a:t>
            </a:r>
            <a:r>
              <a:rPr lang="en-US" sz="1000" dirty="0">
                <a:solidFill>
                  <a:srgbClr val="0000FF"/>
                </a:solidFill>
                <a:latin typeface="Consolas"/>
              </a:rPr>
              <a:t>  </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::'&lt;&gt;</a:t>
            </a:r>
            <a:r>
              <a:rPr lang="en-US" sz="1000" dirty="0" err="1">
                <a:latin typeface="Consolas" pitchFamily="49" charset="0"/>
                <a:cs typeface="Consolas" pitchFamily="49" charset="0"/>
              </a:rPr>
              <a:t>t__builder</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IL_000c:  </a:t>
            </a:r>
            <a:r>
              <a:rPr lang="en-US" sz="1000" dirty="0" err="1">
                <a:solidFill>
                  <a:srgbClr val="0000FF"/>
                </a:solidFill>
                <a:latin typeface="Consolas"/>
              </a:rPr>
              <a:t>ldloca.s</a:t>
            </a:r>
            <a:r>
              <a:rPr lang="en-US" sz="1000" dirty="0">
                <a:solidFill>
                  <a:srgbClr val="0000FF"/>
                </a:solidFill>
                <a:latin typeface="Consolas"/>
              </a:rPr>
              <a:t> </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IL_000e: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a:solidFill>
                  <a:srgbClr val="0000FF"/>
                </a:solidFill>
                <a:latin typeface="Consolas"/>
              </a:rPr>
              <a:t>instance</a:t>
            </a:r>
            <a:r>
              <a:rPr lang="en-US" sz="1000" dirty="0">
                <a:latin typeface="Consolas" pitchFamily="49" charset="0"/>
                <a:cs typeface="Consolas" pitchFamily="49" charset="0"/>
              </a:rPr>
              <a:t> </a:t>
            </a:r>
            <a:r>
              <a:rPr lang="en-US" sz="1000" dirty="0">
                <a:solidFill>
                  <a:srgbClr val="0000FF"/>
                </a:solidFill>
                <a:latin typeface="Consolas"/>
              </a:rPr>
              <a:t>void</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a:t>
            </a:r>
            <a:r>
              <a:rPr lang="en-US" sz="1000" dirty="0" err="1">
                <a:latin typeface="Consolas" pitchFamily="49" charset="0"/>
                <a:cs typeface="Consolas" pitchFamily="49" charset="0"/>
              </a:rPr>
              <a:t>MoveNext</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IL_0013:  </a:t>
            </a:r>
            <a:r>
              <a:rPr lang="en-US" sz="1000" dirty="0" err="1">
                <a:solidFill>
                  <a:srgbClr val="0000FF"/>
                </a:solidFill>
                <a:latin typeface="Consolas"/>
              </a:rPr>
              <a:t>ldloca.s</a:t>
            </a:r>
            <a:r>
              <a:rPr lang="en-US" sz="1000" dirty="0">
                <a:latin typeface="Consolas" pitchFamily="49" charset="0"/>
                <a:cs typeface="Consolas" pitchFamily="49" charset="0"/>
              </a:rPr>
              <a:t>   V_0</a:t>
            </a:r>
          </a:p>
          <a:p>
            <a:r>
              <a:rPr lang="en-US" sz="1000" dirty="0">
                <a:latin typeface="Consolas" pitchFamily="49" charset="0"/>
                <a:cs typeface="Consolas" pitchFamily="49" charset="0"/>
              </a:rPr>
              <a:t>  IL_0015:  </a:t>
            </a:r>
            <a:r>
              <a:rPr lang="en-US" sz="1000" dirty="0" err="1">
                <a:solidFill>
                  <a:srgbClr val="0000FF"/>
                </a:solidFill>
                <a:latin typeface="Consolas"/>
              </a:rPr>
              <a:t>ldflda</a:t>
            </a:r>
            <a:r>
              <a:rPr lang="en-US" sz="1000" dirty="0">
                <a:latin typeface="Consolas" pitchFamily="49" charset="0"/>
                <a:cs typeface="Consolas" pitchFamily="49" charset="0"/>
              </a:rPr>
              <a:t>     </a:t>
            </a:r>
            <a:r>
              <a:rPr lang="en-US" sz="1000" dirty="0" err="1">
                <a:solidFill>
                  <a:srgbClr val="0000FF"/>
                </a:solidFill>
                <a:latin typeface="Consolas"/>
              </a:rPr>
              <a:t>valuetype</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latin typeface="Consolas" pitchFamily="49" charset="0"/>
                <a:cs typeface="Consolas" pitchFamily="49" charset="0"/>
              </a:rPr>
              <a:t>::'&lt;&gt;</a:t>
            </a:r>
            <a:r>
              <a:rPr lang="en-US" sz="1000" dirty="0" err="1">
                <a:latin typeface="Consolas" pitchFamily="49" charset="0"/>
                <a:cs typeface="Consolas" pitchFamily="49" charset="0"/>
              </a:rPr>
              <a:t>t__builder</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IL_001a:  </a:t>
            </a:r>
            <a:r>
              <a:rPr lang="en-US" sz="1000" dirty="0">
                <a:solidFill>
                  <a:srgbClr val="0000FF"/>
                </a:solidFill>
                <a:latin typeface="Consolas"/>
              </a:rPr>
              <a:t>call </a:t>
            </a:r>
            <a:r>
              <a:rPr lang="en-US" sz="1000" dirty="0">
                <a:latin typeface="Consolas" pitchFamily="49" charset="0"/>
                <a:cs typeface="Consolas" pitchFamily="49" charset="0"/>
              </a:rPr>
              <a:t>      </a:t>
            </a:r>
            <a:r>
              <a:rPr lang="en-US" sz="1000" dirty="0">
                <a:solidFill>
                  <a:srgbClr val="0000FF"/>
                </a:solidFill>
                <a:latin typeface="Consolas"/>
              </a:rPr>
              <a:t>instance class</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System.Threading.Tasks.</a:t>
            </a:r>
            <a:r>
              <a:rPr lang="en-US" sz="1000" dirty="0" err="1">
                <a:solidFill>
                  <a:srgbClr val="2B91AF"/>
                </a:solidFill>
                <a:latin typeface="Consolas"/>
              </a:rPr>
              <a:t>Task</a:t>
            </a:r>
            <a:r>
              <a:rPr lang="en-US" sz="1000" dirty="0">
                <a:latin typeface="Consolas" pitchFamily="49" charset="0"/>
                <a:cs typeface="Consolas" pitchFamily="49" charset="0"/>
              </a:rPr>
              <a:t> [</a:t>
            </a:r>
            <a:r>
              <a:rPr lang="en-US" sz="1000" dirty="0" err="1">
                <a:latin typeface="Consolas" pitchFamily="49" charset="0"/>
                <a:cs typeface="Consolas" pitchFamily="49" charset="0"/>
              </a:rPr>
              <a:t>mscorlib</a:t>
            </a:r>
            <a:r>
              <a:rPr lang="en-US" sz="1000" dirty="0">
                <a:latin typeface="Consolas" pitchFamily="49" charset="0"/>
                <a:cs typeface="Consolas" pitchFamily="49" charset="0"/>
              </a:rPr>
              <a:t>]</a:t>
            </a:r>
            <a:r>
              <a:rPr lang="en-US" sz="1000" dirty="0" err="1">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latin typeface="Consolas" pitchFamily="49" charset="0"/>
                <a:cs typeface="Consolas" pitchFamily="49" charset="0"/>
              </a:rPr>
              <a:t>::</a:t>
            </a:r>
            <a:r>
              <a:rPr lang="en-US" sz="1000" dirty="0" err="1">
                <a:latin typeface="Consolas" pitchFamily="49" charset="0"/>
                <a:cs typeface="Consolas" pitchFamily="49" charset="0"/>
              </a:rPr>
              <a:t>get_Task</a:t>
            </a:r>
            <a:r>
              <a:rPr lang="en-US" sz="1000" dirty="0">
                <a:latin typeface="Consolas" pitchFamily="49" charset="0"/>
                <a:cs typeface="Consolas" pitchFamily="49" charset="0"/>
              </a:rPr>
              <a:t>()</a:t>
            </a:r>
          </a:p>
          <a:p>
            <a:r>
              <a:rPr lang="en-US" sz="1000" dirty="0">
                <a:latin typeface="Consolas" pitchFamily="49" charset="0"/>
                <a:cs typeface="Consolas" pitchFamily="49" charset="0"/>
              </a:rPr>
              <a:t>  IL_001f:  </a:t>
            </a:r>
            <a:r>
              <a:rPr lang="en-US" sz="1000" dirty="0">
                <a:solidFill>
                  <a:srgbClr val="0000FF"/>
                </a:solidFill>
                <a:latin typeface="Consolas"/>
              </a:rPr>
              <a:t>ret</a:t>
            </a:r>
          </a:p>
          <a:p>
            <a:r>
              <a:rPr lang="en-US" sz="1000" dirty="0">
                <a:latin typeface="Consolas" pitchFamily="49" charset="0"/>
                <a:cs typeface="Consolas" pitchFamily="49" charset="0"/>
              </a:rPr>
              <a:t>}</a:t>
            </a:r>
          </a:p>
        </p:txBody>
      </p:sp>
      <p:sp>
        <p:nvSpPr>
          <p:cNvPr id="9" name="Rectangle 8"/>
          <p:cNvSpPr/>
          <p:nvPr/>
        </p:nvSpPr>
        <p:spPr bwMode="auto">
          <a:xfrm>
            <a:off x="6827837" y="4868863"/>
            <a:ext cx="838200" cy="304799"/>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6" name="TextBox 5"/>
          <p:cNvSpPr txBox="1"/>
          <p:nvPr/>
        </p:nvSpPr>
        <p:spPr>
          <a:xfrm>
            <a:off x="5516593" y="198341"/>
            <a:ext cx="6462682" cy="649932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r>
              <a:rPr lang="en-US" sz="900" dirty="0">
                <a:solidFill>
                  <a:srgbClr val="0000FF"/>
                </a:solidFill>
                <a:latin typeface="Consolas"/>
              </a:rPr>
              <a:t>.method public </a:t>
            </a:r>
            <a:r>
              <a:rPr lang="en-US" sz="900" dirty="0" err="1">
                <a:solidFill>
                  <a:srgbClr val="0000FF"/>
                </a:solidFill>
                <a:latin typeface="Consolas"/>
              </a:rPr>
              <a:t>hidebysig</a:t>
            </a:r>
            <a:r>
              <a:rPr lang="en-US" sz="900" dirty="0">
                <a:solidFill>
                  <a:srgbClr val="0000FF"/>
                </a:solidFill>
                <a:latin typeface="Consolas"/>
              </a:rPr>
              <a:t> instance void</a:t>
            </a:r>
            <a:r>
              <a:rPr lang="en-US" sz="900" dirty="0">
                <a:latin typeface="Consolas" pitchFamily="49" charset="0"/>
                <a:cs typeface="Consolas" pitchFamily="49" charset="0"/>
              </a:rPr>
              <a:t> </a:t>
            </a:r>
            <a:r>
              <a:rPr lang="en-US" sz="900" dirty="0" err="1">
                <a:latin typeface="Consolas" pitchFamily="49" charset="0"/>
                <a:cs typeface="Consolas" pitchFamily="49" charset="0"/>
              </a:rPr>
              <a:t>MoveNext</a:t>
            </a:r>
            <a:r>
              <a:rPr lang="en-US" sz="900" dirty="0">
                <a:latin typeface="Consolas" pitchFamily="49" charset="0"/>
                <a:cs typeface="Consolas" pitchFamily="49" charset="0"/>
              </a:rPr>
              <a:t>() </a:t>
            </a:r>
            <a:r>
              <a:rPr lang="en-US" sz="900" dirty="0" err="1">
                <a:solidFill>
                  <a:srgbClr val="0000FF"/>
                </a:solidFill>
                <a:latin typeface="Consolas"/>
              </a:rPr>
              <a:t>cil</a:t>
            </a:r>
            <a:r>
              <a:rPr lang="en-US" sz="900" dirty="0">
                <a:solidFill>
                  <a:srgbClr val="0000FF"/>
                </a:solidFill>
                <a:latin typeface="Consolas"/>
              </a:rPr>
              <a:t> managed</a:t>
            </a:r>
          </a:p>
          <a:p>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8000"/>
                </a:solidFill>
                <a:latin typeface="Consolas"/>
              </a:rPr>
              <a:t>// Code size       66 (0x42)</a:t>
            </a:r>
          </a:p>
          <a:p>
            <a:r>
              <a:rPr lang="en-US" sz="900" dirty="0">
                <a:latin typeface="Consolas" pitchFamily="49" charset="0"/>
                <a:cs typeface="Consolas" pitchFamily="49" charset="0"/>
              </a:rPr>
              <a:t>  </a:t>
            </a:r>
            <a:r>
              <a:rPr lang="en-US" sz="900" dirty="0">
                <a:solidFill>
                  <a:srgbClr val="0000FF"/>
                </a:solidFill>
                <a:latin typeface="Consolas"/>
              </a:rPr>
              <a:t>.</a:t>
            </a:r>
            <a:r>
              <a:rPr lang="en-US" sz="900" dirty="0" err="1">
                <a:solidFill>
                  <a:srgbClr val="0000FF"/>
                </a:solidFill>
                <a:latin typeface="Consolas"/>
              </a:rPr>
              <a:t>maxstack</a:t>
            </a:r>
            <a:r>
              <a:rPr lang="en-US" sz="900" dirty="0">
                <a:latin typeface="Consolas" pitchFamily="49" charset="0"/>
                <a:cs typeface="Consolas" pitchFamily="49" charset="0"/>
              </a:rPr>
              <a:t>  2</a:t>
            </a:r>
          </a:p>
          <a:p>
            <a:r>
              <a:rPr lang="en-US" sz="900" dirty="0">
                <a:latin typeface="Consolas" pitchFamily="49" charset="0"/>
                <a:cs typeface="Consolas" pitchFamily="49" charset="0"/>
              </a:rPr>
              <a:t>  </a:t>
            </a:r>
            <a:r>
              <a:rPr lang="en-US" sz="900" dirty="0">
                <a:solidFill>
                  <a:srgbClr val="0000FF"/>
                </a:solidFill>
                <a:latin typeface="Consolas"/>
              </a:rPr>
              <a:t>.locals </a:t>
            </a:r>
            <a:r>
              <a:rPr lang="en-US" sz="900" dirty="0" err="1">
                <a:solidFill>
                  <a:srgbClr val="0000FF"/>
                </a:solidFill>
                <a:latin typeface="Consolas"/>
              </a:rPr>
              <a:t>init</a:t>
            </a:r>
            <a:r>
              <a:rPr lang="en-US" sz="900" dirty="0">
                <a:solidFill>
                  <a:srgbClr val="0000FF"/>
                </a:solidFill>
                <a:latin typeface="Consolas"/>
              </a:rPr>
              <a:t> </a:t>
            </a:r>
            <a:r>
              <a:rPr lang="en-US" sz="900" dirty="0">
                <a:latin typeface="Consolas" pitchFamily="49" charset="0"/>
                <a:cs typeface="Consolas" pitchFamily="49" charset="0"/>
              </a:rPr>
              <a:t>([0] </a:t>
            </a:r>
            <a:r>
              <a:rPr lang="en-US" sz="900" dirty="0" err="1">
                <a:solidFill>
                  <a:srgbClr val="0000FF"/>
                </a:solidFill>
                <a:latin typeface="Consolas"/>
              </a:rPr>
              <a:t>bool</a:t>
            </a:r>
            <a:r>
              <a:rPr lang="en-US" sz="900" dirty="0">
                <a:latin typeface="Consolas" pitchFamily="49" charset="0"/>
                <a:cs typeface="Consolas" pitchFamily="49" charset="0"/>
              </a:rPr>
              <a:t> '&lt;&gt;t__</a:t>
            </a:r>
            <a:r>
              <a:rPr lang="en-US" sz="900" dirty="0" err="1">
                <a:latin typeface="Consolas" pitchFamily="49" charset="0"/>
                <a:cs typeface="Consolas" pitchFamily="49" charset="0"/>
              </a:rPr>
              <a:t>doFinallyBodies</a:t>
            </a:r>
            <a:r>
              <a:rPr lang="en-US" sz="900" dirty="0">
                <a:latin typeface="Consolas" pitchFamily="49" charset="0"/>
                <a:cs typeface="Consolas" pitchFamily="49" charset="0"/>
              </a:rPr>
              <a:t>', [1] class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 '&lt;&gt;</a:t>
            </a:r>
            <a:r>
              <a:rPr lang="en-US" sz="900" dirty="0" err="1">
                <a:latin typeface="Consolas" pitchFamily="49" charset="0"/>
                <a:cs typeface="Consolas" pitchFamily="49" charset="0"/>
              </a:rPr>
              <a:t>t__ex</a:t>
            </a:r>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00FF"/>
                </a:solidFill>
                <a:latin typeface="Consolas"/>
              </a:rPr>
              <a:t>.try</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IL_0000:  </a:t>
            </a:r>
            <a:r>
              <a:rPr lang="en-US" sz="900" dirty="0">
                <a:solidFill>
                  <a:srgbClr val="0000FF"/>
                </a:solidFill>
                <a:latin typeface="Consolas"/>
              </a:rPr>
              <a:t>ldc.i4.1</a:t>
            </a:r>
          </a:p>
          <a:p>
            <a:r>
              <a:rPr lang="en-US" sz="900" dirty="0">
                <a:latin typeface="Consolas" pitchFamily="49" charset="0"/>
                <a:cs typeface="Consolas" pitchFamily="49" charset="0"/>
              </a:rPr>
              <a:t>    IL_0001:  </a:t>
            </a:r>
            <a:r>
              <a:rPr lang="en-US" sz="900" dirty="0">
                <a:solidFill>
                  <a:srgbClr val="0000FF"/>
                </a:solidFill>
                <a:latin typeface="Consolas"/>
              </a:rPr>
              <a:t>stloc.0</a:t>
            </a:r>
          </a:p>
          <a:p>
            <a:r>
              <a:rPr lang="en-US" sz="900" dirty="0">
                <a:latin typeface="Consolas" pitchFamily="49" charset="0"/>
                <a:cs typeface="Consolas" pitchFamily="49" charset="0"/>
              </a:rPr>
              <a:t>    IL_0002:  </a:t>
            </a:r>
            <a:r>
              <a:rPr lang="en-US" sz="900" dirty="0">
                <a:solidFill>
                  <a:srgbClr val="0000FF"/>
                </a:solidFill>
                <a:latin typeface="Consolas"/>
              </a:rPr>
              <a:t>ldarg.0</a:t>
            </a:r>
          </a:p>
          <a:p>
            <a:r>
              <a:rPr lang="en-US" sz="900" dirty="0">
                <a:latin typeface="Consolas" pitchFamily="49" charset="0"/>
                <a:cs typeface="Consolas" pitchFamily="49" charset="0"/>
              </a:rPr>
              <a:t>    IL_0003:  </a:t>
            </a:r>
            <a:r>
              <a:rPr lang="en-US" sz="900" dirty="0" err="1">
                <a:solidFill>
                  <a:srgbClr val="0000FF"/>
                </a:solidFill>
                <a:latin typeface="Consolas"/>
              </a:rPr>
              <a:t>ldfld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IL_0008:  </a:t>
            </a:r>
            <a:r>
              <a:rPr lang="en-US" sz="900" dirty="0">
                <a:solidFill>
                  <a:srgbClr val="0000FF"/>
                </a:solidFill>
                <a:latin typeface="Consolas"/>
              </a:rPr>
              <a:t>ldc.i4.m1</a:t>
            </a:r>
          </a:p>
          <a:p>
            <a:r>
              <a:rPr lang="en-US" sz="900" dirty="0">
                <a:latin typeface="Consolas" pitchFamily="49" charset="0"/>
                <a:cs typeface="Consolas" pitchFamily="49" charset="0"/>
              </a:rPr>
              <a:t>    IL_0009:  </a:t>
            </a:r>
            <a:r>
              <a:rPr lang="en-US" sz="900" dirty="0" err="1">
                <a:solidFill>
                  <a:srgbClr val="0000FF"/>
                </a:solidFill>
                <a:latin typeface="Consolas"/>
              </a:rPr>
              <a:t>bne.un.s</a:t>
            </a:r>
            <a:r>
              <a:rPr lang="en-US" sz="900" dirty="0">
                <a:latin typeface="Consolas" pitchFamily="49" charset="0"/>
                <a:cs typeface="Consolas" pitchFamily="49" charset="0"/>
              </a:rPr>
              <a:t>   IL_000d</a:t>
            </a:r>
          </a:p>
          <a:p>
            <a:r>
              <a:rPr lang="en-US" sz="900" dirty="0">
                <a:latin typeface="Consolas" pitchFamily="49" charset="0"/>
                <a:cs typeface="Consolas" pitchFamily="49" charset="0"/>
              </a:rPr>
              <a:t>    IL_000b:  </a:t>
            </a:r>
            <a:r>
              <a:rPr lang="en-US" sz="900" dirty="0" err="1">
                <a:solidFill>
                  <a:srgbClr val="0000FF"/>
                </a:solidFill>
                <a:latin typeface="Consolas"/>
              </a:rPr>
              <a:t>leave.s</a:t>
            </a:r>
            <a:r>
              <a:rPr lang="en-US" sz="900" dirty="0">
                <a:latin typeface="Consolas" pitchFamily="49" charset="0"/>
                <a:cs typeface="Consolas" pitchFamily="49" charset="0"/>
              </a:rPr>
              <a:t>    IL_0041</a:t>
            </a:r>
          </a:p>
          <a:p>
            <a:r>
              <a:rPr lang="en-US" sz="900" dirty="0">
                <a:latin typeface="Consolas" pitchFamily="49" charset="0"/>
                <a:cs typeface="Consolas" pitchFamily="49" charset="0"/>
              </a:rPr>
              <a:t>    IL_000d:  </a:t>
            </a:r>
            <a:r>
              <a:rPr lang="en-US" sz="900" dirty="0" err="1">
                <a:solidFill>
                  <a:srgbClr val="0000FF"/>
                </a:solidFill>
                <a:latin typeface="Consolas"/>
              </a:rPr>
              <a:t>ldstr</a:t>
            </a:r>
            <a:r>
              <a:rPr lang="en-US" sz="900" dirty="0">
                <a:latin typeface="Consolas" pitchFamily="49" charset="0"/>
                <a:cs typeface="Consolas" pitchFamily="49" charset="0"/>
              </a:rPr>
              <a:t>      </a:t>
            </a:r>
            <a:r>
              <a:rPr lang="en-US" sz="900" dirty="0">
                <a:solidFill>
                  <a:srgbClr val="A31515"/>
                </a:solidFill>
                <a:latin typeface="Consolas"/>
              </a:rPr>
              <a:t>"Hello, </a:t>
            </a:r>
            <a:r>
              <a:rPr lang="en-US" sz="900" dirty="0" err="1">
                <a:solidFill>
                  <a:srgbClr val="A31515"/>
                </a:solidFill>
                <a:latin typeface="Consolas"/>
              </a:rPr>
              <a:t>Async</a:t>
            </a:r>
            <a:r>
              <a:rPr lang="en-US" sz="900" dirty="0">
                <a:solidFill>
                  <a:srgbClr val="A31515"/>
                </a:solidFill>
                <a:latin typeface="Consolas"/>
              </a:rPr>
              <a:t> World!"</a:t>
            </a:r>
          </a:p>
          <a:p>
            <a:r>
              <a:rPr lang="en-US" sz="900" dirty="0">
                <a:latin typeface="Consolas" pitchFamily="49" charset="0"/>
                <a:cs typeface="Consolas" pitchFamily="49" charset="0"/>
              </a:rPr>
              <a:t>    IL_0012: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Console</a:t>
            </a:r>
            <a:r>
              <a:rPr lang="en-US" sz="900" dirty="0">
                <a:latin typeface="Consolas" pitchFamily="49" charset="0"/>
                <a:cs typeface="Consolas" pitchFamily="49" charset="0"/>
              </a:rPr>
              <a:t>::</a:t>
            </a:r>
            <a:r>
              <a:rPr lang="en-US" sz="900" dirty="0" err="1">
                <a:latin typeface="Consolas" pitchFamily="49" charset="0"/>
                <a:cs typeface="Consolas" pitchFamily="49" charset="0"/>
              </a:rPr>
              <a:t>WriteLine</a:t>
            </a:r>
            <a:r>
              <a:rPr lang="en-US" sz="900" dirty="0">
                <a:latin typeface="Consolas" pitchFamily="49" charset="0"/>
                <a:cs typeface="Consolas" pitchFamily="49" charset="0"/>
              </a:rPr>
              <a:t>(</a:t>
            </a:r>
            <a:r>
              <a:rPr lang="en-US" sz="900" dirty="0">
                <a:solidFill>
                  <a:srgbClr val="0000FF"/>
                </a:solidFill>
                <a:latin typeface="Consolas"/>
              </a:rPr>
              <a:t>string</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IL_0017:  </a:t>
            </a:r>
            <a:r>
              <a:rPr lang="en-US" sz="900" dirty="0" err="1">
                <a:solidFill>
                  <a:srgbClr val="0000FF"/>
                </a:solidFill>
                <a:latin typeface="Consolas"/>
              </a:rPr>
              <a:t>leave.s</a:t>
            </a:r>
            <a:r>
              <a:rPr lang="en-US" sz="900" dirty="0">
                <a:latin typeface="Consolas" pitchFamily="49" charset="0"/>
                <a:cs typeface="Consolas" pitchFamily="49" charset="0"/>
              </a:rPr>
              <a:t>    IL_002f</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0000FF"/>
                </a:solidFill>
                <a:latin typeface="Consolas"/>
              </a:rPr>
              <a:t>catch</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IL_0019:  </a:t>
            </a:r>
            <a:r>
              <a:rPr lang="en-US" sz="900" dirty="0">
                <a:solidFill>
                  <a:srgbClr val="0000FF"/>
                </a:solidFill>
                <a:latin typeface="Consolas"/>
              </a:rPr>
              <a:t>stloc.1</a:t>
            </a:r>
          </a:p>
          <a:p>
            <a:r>
              <a:rPr lang="en-US" sz="900" dirty="0">
                <a:latin typeface="Consolas" pitchFamily="49" charset="0"/>
                <a:cs typeface="Consolas" pitchFamily="49" charset="0"/>
              </a:rPr>
              <a:t>    IL_001a:  </a:t>
            </a:r>
            <a:r>
              <a:rPr lang="en-US" sz="900" dirty="0">
                <a:solidFill>
                  <a:srgbClr val="0000FF"/>
                </a:solidFill>
                <a:latin typeface="Consolas"/>
              </a:rPr>
              <a:t>ldarg.0</a:t>
            </a:r>
          </a:p>
          <a:p>
            <a:r>
              <a:rPr lang="en-US" sz="900" dirty="0">
                <a:latin typeface="Consolas" pitchFamily="49" charset="0"/>
                <a:cs typeface="Consolas" pitchFamily="49" charset="0"/>
              </a:rPr>
              <a:t>    IL_001b:  </a:t>
            </a:r>
            <a:r>
              <a:rPr lang="en-US" sz="900" dirty="0">
                <a:solidFill>
                  <a:srgbClr val="0000FF"/>
                </a:solidFill>
                <a:latin typeface="Consolas"/>
              </a:rPr>
              <a:t>ldc.i4.m1</a:t>
            </a:r>
          </a:p>
          <a:p>
            <a:r>
              <a:rPr lang="en-US" sz="900" dirty="0">
                <a:latin typeface="Consolas" pitchFamily="49" charset="0"/>
                <a:cs typeface="Consolas" pitchFamily="49" charset="0"/>
              </a:rPr>
              <a:t>    IL_001c:  </a:t>
            </a:r>
            <a:r>
              <a:rPr lang="en-US" sz="900" dirty="0" err="1">
                <a:solidFill>
                  <a:srgbClr val="0000FF"/>
                </a:solidFill>
                <a:latin typeface="Consolas"/>
              </a:rPr>
              <a:t>stfld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IL_0021:  </a:t>
            </a:r>
            <a:r>
              <a:rPr lang="en-US" sz="900" dirty="0">
                <a:solidFill>
                  <a:srgbClr val="0000FF"/>
                </a:solidFill>
                <a:latin typeface="Consolas"/>
              </a:rPr>
              <a:t>ldarg.0</a:t>
            </a:r>
          </a:p>
          <a:p>
            <a:r>
              <a:rPr lang="en-US" sz="900" dirty="0">
                <a:latin typeface="Consolas" pitchFamily="49" charset="0"/>
                <a:cs typeface="Consolas" pitchFamily="49" charset="0"/>
              </a:rPr>
              <a:t>    IL_0022:  </a:t>
            </a:r>
            <a:r>
              <a:rPr lang="en-US" sz="900" dirty="0" err="1">
                <a:solidFill>
                  <a:srgbClr val="0000FF"/>
                </a:solidFill>
                <a:latin typeface="Consolas"/>
              </a:rPr>
              <a:t>ldflda</a:t>
            </a:r>
            <a:r>
              <a:rPr lang="en-US" sz="900" dirty="0">
                <a:latin typeface="Consolas" pitchFamily="49" charset="0"/>
                <a:cs typeface="Consolas" pitchFamily="49" charset="0"/>
              </a:rPr>
              <a:t>     </a:t>
            </a:r>
            <a:r>
              <a:rPr lang="en-US" sz="900" dirty="0" err="1">
                <a:solidFill>
                  <a:srgbClr val="0000FF"/>
                </a:solidFill>
                <a:latin typeface="Consolas"/>
              </a:rPr>
              <a:t>valuetype</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a:t>
            </a:r>
            <a:r>
              <a:rPr lang="en-US" sz="900" dirty="0" err="1">
                <a:latin typeface="Consolas" pitchFamily="49" charset="0"/>
                <a:cs typeface="Consolas" pitchFamily="49" charset="0"/>
              </a:rPr>
              <a:t>t__builder</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IL_0027:  </a:t>
            </a:r>
            <a:r>
              <a:rPr lang="en-US" sz="900" dirty="0">
                <a:solidFill>
                  <a:srgbClr val="0000FF"/>
                </a:solidFill>
                <a:latin typeface="Consolas"/>
              </a:rPr>
              <a:t>ldloc.1</a:t>
            </a:r>
          </a:p>
          <a:p>
            <a:r>
              <a:rPr lang="en-US" sz="900" dirty="0">
                <a:latin typeface="Consolas" pitchFamily="49" charset="0"/>
                <a:cs typeface="Consolas" pitchFamily="49" charset="0"/>
              </a:rPr>
              <a:t>    IL_0028: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instance 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a:t>
            </a:r>
            <a:r>
              <a:rPr lang="en-US" sz="900" dirty="0" err="1">
                <a:latin typeface="Consolas" pitchFamily="49" charset="0"/>
                <a:cs typeface="Consolas" pitchFamily="49" charset="0"/>
              </a:rPr>
              <a:t>SetException</a:t>
            </a:r>
            <a:r>
              <a:rPr lang="en-US" sz="900" dirty="0">
                <a:latin typeface="Consolas" pitchFamily="49" charset="0"/>
                <a:cs typeface="Consolas" pitchFamily="49" charset="0"/>
              </a:rPr>
              <a:t>(</a:t>
            </a:r>
          </a:p>
          <a:p>
            <a:r>
              <a:rPr lang="en-US" sz="900" dirty="0">
                <a:latin typeface="Consolas" pitchFamily="49" charset="0"/>
                <a:cs typeface="Consolas" pitchFamily="49" charset="0"/>
              </a:rPr>
              <a:t>                             </a:t>
            </a:r>
            <a:r>
              <a:rPr lang="en-US" sz="900" dirty="0">
                <a:solidFill>
                  <a:srgbClr val="0000FF"/>
                </a:solidFill>
                <a:latin typeface="Consolas"/>
              </a:rPr>
              <a:t>class</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a:t>
            </a:r>
            <a:r>
              <a:rPr lang="en-US" sz="900" dirty="0" err="1">
                <a:solidFill>
                  <a:srgbClr val="2B91AF"/>
                </a:solidFill>
                <a:latin typeface="Consolas"/>
              </a:rPr>
              <a:t>Exception</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IL_002d:  </a:t>
            </a:r>
            <a:r>
              <a:rPr lang="en-US" sz="900" dirty="0" err="1">
                <a:solidFill>
                  <a:srgbClr val="0000FF"/>
                </a:solidFill>
                <a:latin typeface="Consolas"/>
              </a:rPr>
              <a:t>leave.s</a:t>
            </a:r>
            <a:r>
              <a:rPr lang="en-US" sz="900" dirty="0">
                <a:latin typeface="Consolas" pitchFamily="49" charset="0"/>
                <a:cs typeface="Consolas" pitchFamily="49" charset="0"/>
              </a:rPr>
              <a:t>    IL_0041</a:t>
            </a:r>
          </a:p>
          <a:p>
            <a:r>
              <a:rPr lang="en-US" sz="900" dirty="0">
                <a:latin typeface="Consolas" pitchFamily="49" charset="0"/>
                <a:cs typeface="Consolas" pitchFamily="49" charset="0"/>
              </a:rPr>
              <a:t>  }</a:t>
            </a:r>
          </a:p>
          <a:p>
            <a:r>
              <a:rPr lang="en-US" sz="900" dirty="0">
                <a:latin typeface="Consolas" pitchFamily="49" charset="0"/>
                <a:cs typeface="Consolas" pitchFamily="49" charset="0"/>
              </a:rPr>
              <a:t>  IL_002f:  </a:t>
            </a:r>
            <a:r>
              <a:rPr lang="en-US" sz="900" dirty="0">
                <a:solidFill>
                  <a:srgbClr val="0000FF"/>
                </a:solidFill>
                <a:latin typeface="Consolas"/>
              </a:rPr>
              <a:t>ldarg.0</a:t>
            </a:r>
          </a:p>
          <a:p>
            <a:r>
              <a:rPr lang="en-US" sz="900" dirty="0">
                <a:latin typeface="Consolas" pitchFamily="49" charset="0"/>
                <a:cs typeface="Consolas" pitchFamily="49" charset="0"/>
              </a:rPr>
              <a:t>  IL_0030:  </a:t>
            </a:r>
            <a:r>
              <a:rPr lang="en-US" sz="900" dirty="0">
                <a:solidFill>
                  <a:srgbClr val="0000FF"/>
                </a:solidFill>
                <a:latin typeface="Consolas"/>
              </a:rPr>
              <a:t>ldc.i4.m1</a:t>
            </a:r>
          </a:p>
          <a:p>
            <a:r>
              <a:rPr lang="en-US" sz="900" dirty="0">
                <a:latin typeface="Consolas" pitchFamily="49" charset="0"/>
                <a:cs typeface="Consolas" pitchFamily="49" charset="0"/>
              </a:rPr>
              <a:t>  IL_0031:  </a:t>
            </a:r>
            <a:r>
              <a:rPr lang="en-US" sz="900" dirty="0" err="1">
                <a:solidFill>
                  <a:srgbClr val="0000FF"/>
                </a:solidFill>
                <a:latin typeface="Consolas"/>
              </a:rPr>
              <a:t>stfld</a:t>
            </a:r>
            <a:r>
              <a:rPr lang="en-US" sz="900" dirty="0">
                <a:latin typeface="Consolas" pitchFamily="49" charset="0"/>
                <a:cs typeface="Consolas" pitchFamily="49" charset="0"/>
              </a:rPr>
              <a:t>      </a:t>
            </a:r>
            <a:r>
              <a:rPr lang="en-US" sz="900" dirty="0">
                <a:solidFill>
                  <a:srgbClr val="0000FF"/>
                </a:solidFill>
                <a:latin typeface="Consolas"/>
              </a:rPr>
              <a:t>int32</a:t>
            </a:r>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::'&lt;&gt;1__state'</a:t>
            </a:r>
          </a:p>
          <a:p>
            <a:r>
              <a:rPr lang="en-US" sz="900" dirty="0">
                <a:latin typeface="Consolas" pitchFamily="49" charset="0"/>
                <a:cs typeface="Consolas" pitchFamily="49" charset="0"/>
              </a:rPr>
              <a:t>  IL_0036:  </a:t>
            </a:r>
            <a:r>
              <a:rPr lang="en-US" sz="900" dirty="0">
                <a:solidFill>
                  <a:srgbClr val="0000FF"/>
                </a:solidFill>
                <a:latin typeface="Consolas"/>
              </a:rPr>
              <a:t>ldarg.0</a:t>
            </a:r>
          </a:p>
          <a:p>
            <a:r>
              <a:rPr lang="en-US" sz="900" dirty="0">
                <a:latin typeface="Consolas" pitchFamily="49" charset="0"/>
                <a:cs typeface="Consolas" pitchFamily="49" charset="0"/>
              </a:rPr>
              <a:t>  IL_0037:  </a:t>
            </a:r>
            <a:r>
              <a:rPr lang="en-US" sz="900" dirty="0" err="1">
                <a:solidFill>
                  <a:srgbClr val="0000FF"/>
                </a:solidFill>
                <a:latin typeface="Consolas"/>
              </a:rPr>
              <a:t>ldflda</a:t>
            </a:r>
            <a:r>
              <a:rPr lang="en-US" sz="900" dirty="0">
                <a:latin typeface="Consolas" pitchFamily="49" charset="0"/>
                <a:cs typeface="Consolas" pitchFamily="49" charset="0"/>
              </a:rPr>
              <a:t>     </a:t>
            </a:r>
            <a:r>
              <a:rPr lang="en-US" sz="900" dirty="0" err="1">
                <a:solidFill>
                  <a:srgbClr val="0000FF"/>
                </a:solidFill>
                <a:latin typeface="Consolas"/>
              </a:rPr>
              <a:t>valuetype</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 </a:t>
            </a:r>
          </a:p>
          <a:p>
            <a:r>
              <a:rPr lang="en-US" sz="900" dirty="0">
                <a:latin typeface="Consolas" pitchFamily="49" charset="0"/>
                <a:cs typeface="Consolas" pitchFamily="49" charset="0"/>
              </a:rPr>
              <a:t>                           </a:t>
            </a:r>
            <a:r>
              <a:rPr lang="en-US" sz="900" dirty="0">
                <a:solidFill>
                  <a:srgbClr val="2B91AF"/>
                </a:solidFill>
                <a:latin typeface="Consolas"/>
              </a:rPr>
              <a:t>Program/'&lt;</a:t>
            </a:r>
            <a:r>
              <a:rPr lang="en-US" sz="900" dirty="0" err="1">
                <a:solidFill>
                  <a:srgbClr val="2B91AF"/>
                </a:solidFill>
                <a:latin typeface="Consolas"/>
              </a:rPr>
              <a:t>SimpleBody</a:t>
            </a:r>
            <a:r>
              <a:rPr lang="en-US" sz="900" dirty="0">
                <a:solidFill>
                  <a:srgbClr val="2B91AF"/>
                </a:solidFill>
                <a:latin typeface="Consolas"/>
              </a:rPr>
              <a:t>&gt;d__0'</a:t>
            </a:r>
            <a:r>
              <a:rPr lang="en-US" sz="900" dirty="0">
                <a:latin typeface="Consolas" pitchFamily="49" charset="0"/>
                <a:cs typeface="Consolas" pitchFamily="49" charset="0"/>
              </a:rPr>
              <a:t>::'&lt;&gt;</a:t>
            </a:r>
            <a:r>
              <a:rPr lang="en-US" sz="900" dirty="0" err="1">
                <a:latin typeface="Consolas" pitchFamily="49" charset="0"/>
                <a:cs typeface="Consolas" pitchFamily="49" charset="0"/>
              </a:rPr>
              <a:t>t__builder</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IL_003c:  </a:t>
            </a:r>
            <a:r>
              <a:rPr lang="en-US" sz="900" dirty="0">
                <a:solidFill>
                  <a:srgbClr val="0000FF"/>
                </a:solidFill>
                <a:latin typeface="Consolas"/>
              </a:rPr>
              <a:t>call</a:t>
            </a:r>
            <a:r>
              <a:rPr lang="en-US" sz="900" dirty="0">
                <a:latin typeface="Consolas" pitchFamily="49" charset="0"/>
                <a:cs typeface="Consolas" pitchFamily="49" charset="0"/>
              </a:rPr>
              <a:t>       </a:t>
            </a:r>
            <a:r>
              <a:rPr lang="en-US" sz="900" dirty="0">
                <a:solidFill>
                  <a:srgbClr val="0000FF"/>
                </a:solidFill>
                <a:latin typeface="Consolas"/>
              </a:rPr>
              <a:t>instance</a:t>
            </a:r>
            <a:r>
              <a:rPr lang="en-US" sz="900" dirty="0">
                <a:latin typeface="Consolas" pitchFamily="49" charset="0"/>
                <a:cs typeface="Consolas" pitchFamily="49" charset="0"/>
              </a:rPr>
              <a:t> </a:t>
            </a:r>
            <a:r>
              <a:rPr lang="en-US" sz="900" dirty="0">
                <a:solidFill>
                  <a:srgbClr val="0000FF"/>
                </a:solidFill>
                <a:latin typeface="Consolas"/>
              </a:rPr>
              <a:t>void</a:t>
            </a:r>
            <a:r>
              <a:rPr lang="en-US" sz="900" dirty="0">
                <a:latin typeface="Consolas" pitchFamily="49" charset="0"/>
                <a:cs typeface="Consolas" pitchFamily="49" charset="0"/>
              </a:rPr>
              <a:t> [</a:t>
            </a:r>
            <a:r>
              <a:rPr lang="en-US" sz="900" dirty="0" err="1">
                <a:latin typeface="Consolas" pitchFamily="49" charset="0"/>
                <a:cs typeface="Consolas" pitchFamily="49" charset="0"/>
              </a:rPr>
              <a:t>mscorlib</a:t>
            </a:r>
            <a:r>
              <a:rPr lang="en-US" sz="900" dirty="0">
                <a:latin typeface="Consolas" pitchFamily="49" charset="0"/>
                <a:cs typeface="Consolas" pitchFamily="49" charset="0"/>
              </a:rPr>
              <a:t>]</a:t>
            </a:r>
            <a:r>
              <a:rPr lang="en-US" sz="900" dirty="0" err="1">
                <a:latin typeface="Consolas" pitchFamily="49" charset="0"/>
                <a:cs typeface="Consolas" pitchFamily="49" charset="0"/>
              </a:rPr>
              <a:t>System.Runtime.CompilerServices.</a:t>
            </a:r>
            <a:r>
              <a:rPr lang="en-US" sz="900" dirty="0" err="1">
                <a:solidFill>
                  <a:srgbClr val="2B91AF"/>
                </a:solidFill>
                <a:latin typeface="Consolas"/>
              </a:rPr>
              <a:t>AsyncTaskMethodBuilder</a:t>
            </a:r>
            <a:r>
              <a:rPr lang="en-US" sz="900" dirty="0">
                <a:latin typeface="Consolas" pitchFamily="49" charset="0"/>
                <a:cs typeface="Consolas" pitchFamily="49" charset="0"/>
              </a:rPr>
              <a:t>::</a:t>
            </a:r>
            <a:r>
              <a:rPr lang="en-US" sz="900" dirty="0" err="1">
                <a:latin typeface="Consolas" pitchFamily="49" charset="0"/>
                <a:cs typeface="Consolas" pitchFamily="49" charset="0"/>
              </a:rPr>
              <a:t>SetResult</a:t>
            </a:r>
            <a:r>
              <a:rPr lang="en-US" sz="900" dirty="0">
                <a:latin typeface="Consolas" pitchFamily="49" charset="0"/>
                <a:cs typeface="Consolas" pitchFamily="49" charset="0"/>
              </a:rPr>
              <a:t>()</a:t>
            </a:r>
          </a:p>
          <a:p>
            <a:r>
              <a:rPr lang="en-US" sz="900" dirty="0">
                <a:latin typeface="Consolas" pitchFamily="49" charset="0"/>
                <a:cs typeface="Consolas" pitchFamily="49" charset="0"/>
              </a:rPr>
              <a:t>  IL_0041:  </a:t>
            </a:r>
            <a:r>
              <a:rPr lang="en-US" sz="900" dirty="0">
                <a:solidFill>
                  <a:srgbClr val="0000FF"/>
                </a:solidFill>
                <a:latin typeface="Consolas"/>
              </a:rPr>
              <a:t>ret</a:t>
            </a:r>
          </a:p>
          <a:p>
            <a:r>
              <a:rPr lang="en-US" sz="900" dirty="0">
                <a:latin typeface="Consolas" pitchFamily="49" charset="0"/>
                <a:cs typeface="Consolas" pitchFamily="49" charset="0"/>
              </a:rPr>
              <a:t>}</a:t>
            </a:r>
          </a:p>
        </p:txBody>
      </p:sp>
      <p:sp>
        <p:nvSpPr>
          <p:cNvPr id="13" name="Rectangle 12"/>
          <p:cNvSpPr/>
          <p:nvPr/>
        </p:nvSpPr>
        <p:spPr bwMode="auto">
          <a:xfrm>
            <a:off x="5749925" y="2151138"/>
            <a:ext cx="4583113" cy="484587"/>
          </a:xfrm>
          <a:prstGeom prst="rect">
            <a:avLst/>
          </a:prstGeom>
          <a:solidFill>
            <a:srgbClr val="FFFF00">
              <a:alpha val="14000"/>
            </a:srgbClr>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12" name="Rectangle 11"/>
          <p:cNvSpPr/>
          <p:nvPr/>
        </p:nvSpPr>
        <p:spPr bwMode="auto">
          <a:xfrm>
            <a:off x="9764867" y="5783263"/>
            <a:ext cx="796770" cy="252160"/>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10" name="Rectangle 9"/>
          <p:cNvSpPr/>
          <p:nvPr/>
        </p:nvSpPr>
        <p:spPr bwMode="auto">
          <a:xfrm>
            <a:off x="5737685" y="911135"/>
            <a:ext cx="393177" cy="189812"/>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6" tIns="34968" rIns="69936" bIns="34968" numCol="1" rtlCol="0" anchor="ctr" anchorCtr="0" compatLnSpc="1">
            <a:prstTxWarp prst="textNoShape">
              <a:avLst/>
            </a:prstTxWarp>
          </a:bodyPr>
          <a:lstStyle/>
          <a:p>
            <a:pPr algn="ctr" defTabSz="699124" fontAlgn="base">
              <a:spcBef>
                <a:spcPct val="0"/>
              </a:spcBef>
              <a:spcAft>
                <a:spcPct val="0"/>
              </a:spcAft>
            </a:pPr>
            <a:endParaRPr lang="en-US" sz="1683" dirty="0">
              <a:gradFill>
                <a:gsLst>
                  <a:gs pos="0">
                    <a:schemeClr val="tx1"/>
                  </a:gs>
                  <a:gs pos="100000">
                    <a:schemeClr val="tx1"/>
                  </a:gs>
                </a:gsLst>
                <a:lin ang="5400000" scaled="0"/>
              </a:gradFill>
            </a:endParaRPr>
          </a:p>
        </p:txBody>
      </p:sp>
      <p:sp>
        <p:nvSpPr>
          <p:cNvPr id="11" name="TextBox 10"/>
          <p:cNvSpPr txBox="1"/>
          <p:nvPr/>
        </p:nvSpPr>
        <p:spPr>
          <a:xfrm>
            <a:off x="3012903" y="3856719"/>
            <a:ext cx="6743126" cy="1695124"/>
          </a:xfrm>
          <a:prstGeom prst="rect">
            <a:avLst/>
          </a:prstGeom>
          <a:solidFill>
            <a:srgbClr val="007233"/>
          </a:solidFill>
        </p:spPr>
        <p:style>
          <a:lnRef idx="2">
            <a:schemeClr val="accent2">
              <a:shade val="50000"/>
            </a:schemeClr>
          </a:lnRef>
          <a:fillRef idx="1">
            <a:schemeClr val="accent2"/>
          </a:fillRef>
          <a:effectRef idx="0">
            <a:schemeClr val="accent2"/>
          </a:effectRef>
          <a:fontRef idx="minor">
            <a:schemeClr val="lt1"/>
          </a:fontRef>
        </p:style>
        <p:txBody>
          <a:bodyPr wrap="square" lIns="137148" tIns="109719" rIns="137148" bIns="109719" rtlCol="0">
            <a:noAutofit/>
          </a:bodyPr>
          <a:lstStyle/>
          <a:p>
            <a:pPr>
              <a:lnSpc>
                <a:spcPct val="90000"/>
              </a:lnSpc>
              <a:spcAft>
                <a:spcPts val="450"/>
              </a:spcAft>
            </a:pPr>
            <a:r>
              <a:rPr lang="en-US" sz="2100" dirty="0">
                <a:solidFill>
                  <a:schemeClr val="bg1"/>
                </a:solidFill>
              </a:rPr>
              <a:t>The important mental model:</a:t>
            </a:r>
          </a:p>
          <a:p>
            <a:pPr>
              <a:lnSpc>
                <a:spcPct val="90000"/>
              </a:lnSpc>
              <a:spcAft>
                <a:spcPts val="450"/>
              </a:spcAft>
            </a:pPr>
            <a:endParaRPr lang="en-US" sz="2100" dirty="0">
              <a:solidFill>
                <a:schemeClr val="bg1"/>
              </a:solidFill>
            </a:endParaRPr>
          </a:p>
          <a:p>
            <a:pPr>
              <a:lnSpc>
                <a:spcPct val="90000"/>
              </a:lnSpc>
              <a:spcAft>
                <a:spcPts val="450"/>
              </a:spcAft>
            </a:pPr>
            <a:r>
              <a:rPr lang="en-US" sz="2100" dirty="0">
                <a:solidFill>
                  <a:schemeClr val="bg1"/>
                </a:solidFill>
              </a:rPr>
              <a:t>* </a:t>
            </a:r>
            <a:r>
              <a:rPr lang="en-US" sz="2100" i="1" dirty="0">
                <a:solidFill>
                  <a:schemeClr val="bg1"/>
                </a:solidFill>
              </a:rPr>
              <a:t>Allocation will eventually require garbage-collection</a:t>
            </a:r>
          </a:p>
          <a:p>
            <a:pPr>
              <a:lnSpc>
                <a:spcPct val="90000"/>
              </a:lnSpc>
              <a:spcAft>
                <a:spcPts val="450"/>
              </a:spcAft>
            </a:pPr>
            <a:r>
              <a:rPr lang="en-US" sz="2100" i="1" dirty="0">
                <a:solidFill>
                  <a:schemeClr val="bg1"/>
                </a:solidFill>
              </a:rPr>
              <a:t>* Garbage-collection is what's costly.</a:t>
            </a:r>
            <a:endParaRPr lang="en-US" sz="2100" dirty="0">
              <a:solidFill>
                <a:schemeClr val="bg1"/>
              </a:solidFill>
            </a:endParaRPr>
          </a:p>
        </p:txBody>
      </p:sp>
      <p:sp>
        <p:nvSpPr>
          <p:cNvPr id="14" name="TextBox 13"/>
          <p:cNvSpPr txBox="1"/>
          <p:nvPr/>
        </p:nvSpPr>
        <p:spPr>
          <a:xfrm>
            <a:off x="3012903" y="6022072"/>
            <a:ext cx="6743126" cy="493028"/>
          </a:xfrm>
          <a:prstGeom prst="rect">
            <a:avLst/>
          </a:prstGeom>
          <a:solidFill>
            <a:srgbClr val="007233"/>
          </a:solidFill>
        </p:spPr>
        <p:style>
          <a:lnRef idx="2">
            <a:schemeClr val="accent2">
              <a:shade val="50000"/>
            </a:schemeClr>
          </a:lnRef>
          <a:fillRef idx="1">
            <a:schemeClr val="accent2"/>
          </a:fillRef>
          <a:effectRef idx="0">
            <a:schemeClr val="accent2"/>
          </a:effectRef>
          <a:fontRef idx="minor">
            <a:schemeClr val="lt1"/>
          </a:fontRef>
        </p:style>
        <p:txBody>
          <a:bodyPr wrap="square" lIns="137148" tIns="109719" rIns="137148" bIns="109719" rtlCol="0">
            <a:noAutofit/>
          </a:bodyPr>
          <a:lstStyle/>
          <a:p>
            <a:pPr>
              <a:lnSpc>
                <a:spcPct val="90000"/>
              </a:lnSpc>
              <a:spcAft>
                <a:spcPts val="450"/>
              </a:spcAft>
            </a:pPr>
            <a:r>
              <a:rPr lang="en-US" sz="2100" dirty="0">
                <a:solidFill>
                  <a:schemeClr val="bg1"/>
                </a:solidFill>
              </a:rPr>
              <a:t>** Like getting drunk and then getting a hangover </a:t>
            </a:r>
            <a:r>
              <a:rPr lang="en-US" sz="2100" dirty="0">
                <a:solidFill>
                  <a:schemeClr val="bg1"/>
                </a:solidFill>
                <a:sym typeface="Wingdings" panose="05000000000000000000" pitchFamily="2" charset="2"/>
              </a:rPr>
              <a:t></a:t>
            </a:r>
            <a:endParaRPr lang="en-US" sz="2100" dirty="0">
              <a:solidFill>
                <a:schemeClr val="bg1"/>
              </a:solidFill>
            </a:endParaRPr>
          </a:p>
        </p:txBody>
      </p:sp>
    </p:spTree>
    <p:extLst>
      <p:ext uri="{BB962C8B-B14F-4D97-AF65-F5344CB8AC3E}">
        <p14:creationId xmlns:p14="http://schemas.microsoft.com/office/powerpoint/2010/main" val="224334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anim calcmode="lin" valueType="num">
                                      <p:cBhvr>
                                        <p:cTn id="18" dur="500" fill="hold"/>
                                        <p:tgtEl>
                                          <p:spTgt spid="6"/>
                                        </p:tgtEl>
                                        <p:attrNameLst>
                                          <p:attrName>ppt_x</p:attrName>
                                        </p:attrNameLst>
                                      </p:cBhvr>
                                      <p:tavLst>
                                        <p:tav tm="0">
                                          <p:val>
                                            <p:fltVal val="0.5"/>
                                          </p:val>
                                        </p:tav>
                                        <p:tav tm="100000">
                                          <p:val>
                                            <p:strVal val="#ppt_x"/>
                                          </p:val>
                                        </p:tav>
                                      </p:tavLst>
                                    </p:anim>
                                    <p:anim calcmode="lin" valueType="num">
                                      <p:cBhvr>
                                        <p:cTn id="1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0-#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13" grpId="0" animBg="1"/>
      <p:bldP spid="12" grpId="0" animBg="1"/>
      <p:bldP spid="10" grpId="0" animBg="1"/>
      <p:bldP spid="11"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457201" y="1744662"/>
            <a:ext cx="10275504" cy="4343400"/>
          </a:xfrm>
        </p:spPr>
        <p:txBody>
          <a:bodyPr/>
          <a:lstStyle/>
          <a:p>
            <a:r>
              <a:rPr lang="en-US" sz="2800" dirty="0"/>
              <a:t>Evolution of the async model</a:t>
            </a:r>
          </a:p>
          <a:p>
            <a:endParaRPr lang="en-US" sz="2800" dirty="0"/>
          </a:p>
          <a:p>
            <a:r>
              <a:rPr lang="en-US" sz="2800" dirty="0"/>
              <a:t>Async void is only for top-level event handlers.</a:t>
            </a:r>
          </a:p>
          <a:p>
            <a:endParaRPr lang="en-US" sz="2800" dirty="0"/>
          </a:p>
          <a:p>
            <a:r>
              <a:rPr lang="en-US" sz="2800" dirty="0"/>
              <a:t>Use the </a:t>
            </a:r>
            <a:r>
              <a:rPr lang="en-US" sz="2800" dirty="0" err="1"/>
              <a:t>threadpool</a:t>
            </a:r>
            <a:r>
              <a:rPr lang="en-US" sz="2800" dirty="0"/>
              <a:t> for CPU-bound code, but not IO-bound.</a:t>
            </a:r>
          </a:p>
          <a:p>
            <a:endParaRPr lang="en-US" sz="2800" dirty="0"/>
          </a:p>
          <a:p>
            <a:r>
              <a:rPr lang="en-US" sz="2800" dirty="0"/>
              <a:t>Libraries shouldn't lie, and should be chunky.</a:t>
            </a:r>
          </a:p>
          <a:p>
            <a:endParaRPr lang="en-US" sz="2800" dirty="0"/>
          </a:p>
          <a:p>
            <a:r>
              <a:rPr lang="en-US" sz="2800" dirty="0"/>
              <a:t>Micro-optimizations: Consider </a:t>
            </a:r>
            <a:r>
              <a:rPr lang="en-US" sz="2800" dirty="0" err="1"/>
              <a:t>ConfigureAwait</a:t>
            </a:r>
            <a:r>
              <a:rPr lang="en-US" sz="2800" dirty="0"/>
              <a:t>(false)</a:t>
            </a:r>
          </a:p>
        </p:txBody>
      </p:sp>
      <p:sp>
        <p:nvSpPr>
          <p:cNvPr id="11" name="Title 3"/>
          <p:cNvSpPr>
            <a:spLocks noGrp="1"/>
          </p:cNvSpPr>
          <p:nvPr>
            <p:ph type="title"/>
          </p:nvPr>
        </p:nvSpPr>
        <p:spPr>
          <a:xfrm>
            <a:off x="274639" y="295274"/>
            <a:ext cx="11889564" cy="917575"/>
          </a:xfrm>
        </p:spPr>
        <p:txBody>
          <a:bodyPr/>
          <a:lstStyle/>
          <a:p>
            <a:r>
              <a:rPr lang="en-US" dirty="0" smtClean="0"/>
              <a:t>Key </a:t>
            </a:r>
            <a:r>
              <a:rPr lang="en-US" dirty="0"/>
              <a:t>Takeaways</a:t>
            </a:r>
            <a:endParaRPr lang="es-ES" dirty="0"/>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12850"/>
            <a:ext cx="11887200" cy="1569660"/>
          </a:xfrm>
        </p:spPr>
        <p:txBody>
          <a:bodyPr vert="horz" wrap="square" lIns="146304" tIns="91440" rIns="146304" bIns="91440" rtlCol="0">
            <a:spAutoFit/>
          </a:bodyPr>
          <a:lstStyle/>
          <a:p>
            <a:r>
              <a:rPr lang="en-US" sz="3400" dirty="0"/>
              <a:t>Each async method involves allocations</a:t>
            </a:r>
          </a:p>
          <a:p>
            <a:pPr marL="285750" lvl="1" indent="-285750">
              <a:buChar char="•"/>
            </a:pPr>
            <a:r>
              <a:rPr lang="en-US" sz="1800" dirty="0"/>
              <a:t>For “state machine” class holding the method’s local variables</a:t>
            </a:r>
          </a:p>
          <a:p>
            <a:pPr marL="285750" lvl="1" indent="-285750">
              <a:buChar char="•"/>
            </a:pPr>
            <a:r>
              <a:rPr lang="en-US" sz="1800" dirty="0"/>
              <a:t>For a delegate</a:t>
            </a:r>
          </a:p>
          <a:p>
            <a:pPr marL="285750" lvl="1" indent="-285750">
              <a:buChar char="•"/>
            </a:pPr>
            <a:r>
              <a:rPr lang="en-US" sz="1800" dirty="0"/>
              <a:t>For the returned Task object</a:t>
            </a:r>
          </a:p>
        </p:txBody>
      </p:sp>
      <p:sp>
        <p:nvSpPr>
          <p:cNvPr id="2" name="Title 1"/>
          <p:cNvSpPr>
            <a:spLocks noGrp="1"/>
          </p:cNvSpPr>
          <p:nvPr>
            <p:ph type="title"/>
          </p:nvPr>
        </p:nvSpPr>
        <p:spPr/>
        <p:txBody>
          <a:bodyPr/>
          <a:lstStyle/>
          <a:p>
            <a:r>
              <a:rPr lang="en-US" i="1" dirty="0" smtClean="0">
                <a:gradFill>
                  <a:gsLst>
                    <a:gs pos="0">
                      <a:srgbClr val="FFFFFF"/>
                    </a:gs>
                    <a:gs pos="100000">
                      <a:srgbClr val="FFFFFF"/>
                    </a:gs>
                  </a:gsLst>
                  <a:lin ang="5400000" scaled="0"/>
                </a:gradFill>
              </a:rPr>
              <a:t>Fast Path</a:t>
            </a:r>
            <a:r>
              <a:rPr lang="en-US" dirty="0" smtClean="0">
                <a:gradFill>
                  <a:gsLst>
                    <a:gs pos="0">
                      <a:srgbClr val="FFFFFF"/>
                    </a:gs>
                    <a:gs pos="100000">
                      <a:srgbClr val="FFFFFF"/>
                    </a:gs>
                  </a:gsLst>
                  <a:lin ang="5400000" scaled="0"/>
                </a:gradFill>
              </a:rPr>
              <a:t> in awaits</a:t>
            </a:r>
            <a:endParaRPr lang="en-US" i="1" dirty="0"/>
          </a:p>
        </p:txBody>
      </p:sp>
      <p:sp>
        <p:nvSpPr>
          <p:cNvPr id="10" name="TextBox 9"/>
          <p:cNvSpPr txBox="1"/>
          <p:nvPr/>
        </p:nvSpPr>
        <p:spPr>
          <a:xfrm>
            <a:off x="1189038" y="3286615"/>
            <a:ext cx="6726113" cy="255454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rgbClr val="0000FF"/>
                </a:solidFill>
                <a:latin typeface="Consolas"/>
              </a:rPr>
              <a:t>public static async</a:t>
            </a:r>
            <a:r>
              <a:rPr lang="en-US" sz="1600" b="1" dirty="0">
                <a:solidFill>
                  <a:srgbClr val="0000FF"/>
                </a:solidFill>
                <a:latin typeface="Consolas"/>
              </a:rPr>
              <a:t> </a:t>
            </a:r>
            <a:r>
              <a:rPr lang="en-US" sz="1600" dirty="0">
                <a:solidFill>
                  <a:srgbClr val="2B91AF"/>
                </a:solidFill>
                <a:latin typeface="Consolas"/>
              </a:rPr>
              <a:t>Task</a:t>
            </a:r>
            <a:r>
              <a:rPr lang="en-US" sz="1600" dirty="0">
                <a:solidFill>
                  <a:srgbClr val="000000"/>
                </a:solidFill>
                <a:latin typeface="Consolas" pitchFamily="49" charset="0"/>
                <a:cs typeface="Consolas" pitchFamily="49" charset="0"/>
              </a:rPr>
              <a:t>&lt;</a:t>
            </a:r>
            <a:r>
              <a:rPr lang="en-US" sz="1600" dirty="0" err="1">
                <a:solidFill>
                  <a:srgbClr val="0000FF"/>
                </a:solidFill>
                <a:latin typeface="Consolas"/>
              </a:rPr>
              <a:t>int</a:t>
            </a:r>
            <a:r>
              <a:rPr lang="en-US" sz="1600" dirty="0">
                <a:solidFill>
                  <a:srgbClr val="000000"/>
                </a:solidFill>
                <a:latin typeface="Consolas" pitchFamily="49" charset="0"/>
                <a:cs typeface="Consolas" pitchFamily="49" charset="0"/>
              </a:rPr>
              <a:t>&gt; </a:t>
            </a:r>
            <a:r>
              <a:rPr lang="en-US" sz="1600" dirty="0" err="1">
                <a:solidFill>
                  <a:srgbClr val="000000"/>
                </a:solidFill>
                <a:latin typeface="Consolas" pitchFamily="49" charset="0"/>
                <a:cs typeface="Consolas" pitchFamily="49" charset="0"/>
              </a:rPr>
              <a:t>GetNextIntAsync</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r>
              <a:rPr lang="en-US" sz="1600" dirty="0">
                <a:solidFill>
                  <a:srgbClr val="0000FF"/>
                </a:solidFill>
                <a:latin typeface="Consolas"/>
              </a:rPr>
              <a:t>if</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a:t>
            </a:r>
            <a:r>
              <a:rPr lang="en-US" sz="1600" dirty="0" err="1">
                <a:solidFill>
                  <a:srgbClr val="000000"/>
                </a:solidFill>
                <a:latin typeface="Consolas" pitchFamily="49" charset="0"/>
                <a:cs typeface="Consolas" pitchFamily="49" charset="0"/>
              </a:rPr>
              <a:t>m_Buf.Length</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m_Buf</a:t>
            </a:r>
            <a:r>
              <a:rPr lang="en-US" sz="1600" dirty="0">
                <a:solidFill>
                  <a:srgbClr val="000000"/>
                </a:solidFill>
                <a:latin typeface="Consolas" pitchFamily="49" charset="0"/>
                <a:cs typeface="Consolas" pitchFamily="49" charset="0"/>
              </a:rPr>
              <a:t> = </a:t>
            </a:r>
            <a:r>
              <a:rPr lang="en-US" sz="1600" dirty="0">
                <a:solidFill>
                  <a:srgbClr val="0000FF"/>
                </a:solidFill>
                <a:latin typeface="Consolas"/>
              </a:rPr>
              <a:t>await</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FetchNextBufferAsync</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0;</a:t>
            </a:r>
          </a:p>
          <a:p>
            <a:r>
              <a:rPr lang="en-US" sz="1600" dirty="0">
                <a:solidFill>
                  <a:srgbClr val="000000"/>
                </a:solidFill>
                <a:latin typeface="Consolas" pitchFamily="49" charset="0"/>
                <a:cs typeface="Consolas" pitchFamily="49" charset="0"/>
              </a:rPr>
              <a:t>    }</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1;</a:t>
            </a:r>
          </a:p>
          <a:p>
            <a:r>
              <a:rPr lang="en-US" sz="1600" dirty="0">
                <a:solidFill>
                  <a:srgbClr val="000000"/>
                </a:solidFill>
                <a:latin typeface="Consolas" pitchFamily="49" charset="0"/>
                <a:cs typeface="Consolas" pitchFamily="49" charset="0"/>
              </a:rPr>
              <a:t>    </a:t>
            </a:r>
            <a:r>
              <a:rPr lang="en-US" sz="1600" dirty="0">
                <a:solidFill>
                  <a:srgbClr val="0000FF"/>
                </a:solidFill>
                <a:latin typeface="Consolas"/>
              </a:rPr>
              <a:t>return</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m_Buf</a:t>
            </a:r>
            <a:r>
              <a:rPr lang="en-US" sz="1600" dirty="0">
                <a:solidFill>
                  <a:srgbClr val="000000"/>
                </a:solidFill>
                <a:latin typeface="Consolas" pitchFamily="49" charset="0"/>
                <a:cs typeface="Consolas" pitchFamily="49" charset="0"/>
              </a:rPr>
              <a:t>[</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- 1];</a:t>
            </a:r>
          </a:p>
          <a:p>
            <a:r>
              <a:rPr lang="en-US" sz="1600" dirty="0">
                <a:solidFill>
                  <a:srgbClr val="000000"/>
                </a:solidFill>
                <a:latin typeface="Consolas" pitchFamily="49" charset="0"/>
                <a:cs typeface="Consolas" pitchFamily="49" charset="0"/>
              </a:rPr>
              <a:t>}</a:t>
            </a:r>
          </a:p>
        </p:txBody>
      </p:sp>
      <p:cxnSp>
        <p:nvCxnSpPr>
          <p:cNvPr id="15" name="Straight Connector 14"/>
          <p:cNvCxnSpPr/>
          <p:nvPr/>
        </p:nvCxnSpPr>
        <p:spPr>
          <a:xfrm>
            <a:off x="731838" y="1941534"/>
            <a:ext cx="6858000"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31837" y="2249732"/>
            <a:ext cx="1756732"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8687945" y="1309726"/>
            <a:ext cx="1878855" cy="940006"/>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spTree>
    <p:extLst>
      <p:ext uri="{BB962C8B-B14F-4D97-AF65-F5344CB8AC3E}">
        <p14:creationId xmlns:p14="http://schemas.microsoft.com/office/powerpoint/2010/main" val="3994081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12850"/>
            <a:ext cx="11887200" cy="1264962"/>
          </a:xfrm>
        </p:spPr>
        <p:txBody>
          <a:bodyPr vert="horz" wrap="square" lIns="146304" tIns="91440" rIns="146304" bIns="91440" rtlCol="0">
            <a:spAutoFit/>
          </a:bodyPr>
          <a:lstStyle/>
          <a:p>
            <a:pPr marL="0" lvl="1"/>
            <a:r>
              <a:rPr lang="en-US" sz="3400" dirty="0">
                <a:latin typeface="+mj-lt"/>
              </a:rPr>
              <a:t>If the awaited Task has already completed…</a:t>
            </a:r>
          </a:p>
          <a:p>
            <a:pPr marL="285750" lvl="1" indent="-285750">
              <a:buChar char="•"/>
            </a:pPr>
            <a:endParaRPr lang="en-US" sz="1800" dirty="0"/>
          </a:p>
          <a:p>
            <a:pPr marL="0" lvl="1"/>
            <a:r>
              <a:rPr lang="en-US" sz="1800" dirty="0" smtClean="0"/>
              <a:t>…then </a:t>
            </a:r>
            <a:r>
              <a:rPr lang="en-US" sz="1800" dirty="0"/>
              <a:t>it skips all the await/resume work!</a:t>
            </a:r>
          </a:p>
        </p:txBody>
      </p:sp>
      <p:sp>
        <p:nvSpPr>
          <p:cNvPr id="2" name="Title 1"/>
          <p:cNvSpPr>
            <a:spLocks noGrp="1"/>
          </p:cNvSpPr>
          <p:nvPr>
            <p:ph type="title"/>
          </p:nvPr>
        </p:nvSpPr>
        <p:spPr/>
        <p:txBody>
          <a:bodyPr/>
          <a:lstStyle/>
          <a:p>
            <a:r>
              <a:rPr lang="en-US" i="1" dirty="0" smtClean="0"/>
              <a:t>Fast Path </a:t>
            </a:r>
            <a:r>
              <a:rPr lang="en-US" dirty="0" smtClean="0"/>
              <a:t>in awaits</a:t>
            </a:r>
            <a:endParaRPr lang="en-US" dirty="0"/>
          </a:p>
        </p:txBody>
      </p:sp>
      <p:sp>
        <p:nvSpPr>
          <p:cNvPr id="10" name="TextBox 9"/>
          <p:cNvSpPr txBox="1"/>
          <p:nvPr/>
        </p:nvSpPr>
        <p:spPr>
          <a:xfrm>
            <a:off x="1189038" y="3112245"/>
            <a:ext cx="4002661" cy="33855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solidFill>
                  <a:srgbClr val="0000FF"/>
                </a:solidFill>
                <a:latin typeface="Consolas"/>
              </a:rPr>
              <a:t>var</a:t>
            </a:r>
            <a:r>
              <a:rPr lang="en-US" sz="1600" dirty="0">
                <a:solidFill>
                  <a:srgbClr val="0000FF"/>
                </a:solidFill>
                <a:latin typeface="Consolas"/>
              </a:rPr>
              <a:t> </a:t>
            </a:r>
            <a:r>
              <a:rPr lang="en-US" sz="1600" dirty="0">
                <a:solidFill>
                  <a:srgbClr val="000000"/>
                </a:solidFill>
                <a:latin typeface="Consolas" pitchFamily="49" charset="0"/>
                <a:cs typeface="Consolas" pitchFamily="49" charset="0"/>
              </a:rPr>
              <a:t>x = </a:t>
            </a:r>
            <a:r>
              <a:rPr lang="en-US" sz="1600" dirty="0">
                <a:solidFill>
                  <a:srgbClr val="0000FF"/>
                </a:solidFill>
                <a:latin typeface="Consolas"/>
              </a:rPr>
              <a:t>await</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GetNextIntAsync</a:t>
            </a:r>
            <a:r>
              <a:rPr lang="en-US" sz="1600" dirty="0">
                <a:solidFill>
                  <a:srgbClr val="000000"/>
                </a:solidFill>
                <a:latin typeface="Consolas" pitchFamily="49" charset="0"/>
                <a:cs typeface="Consolas" pitchFamily="49" charset="0"/>
              </a:rPr>
              <a:t>();</a:t>
            </a:r>
            <a:endParaRPr lang="en-US" sz="1600" dirty="0">
              <a:solidFill>
                <a:srgbClr val="0000FF"/>
              </a:solidFill>
              <a:latin typeface="Consolas"/>
            </a:endParaRPr>
          </a:p>
        </p:txBody>
      </p:sp>
      <p:sp>
        <p:nvSpPr>
          <p:cNvPr id="11" name="TextBox 10"/>
          <p:cNvSpPr txBox="1"/>
          <p:nvPr/>
        </p:nvSpPr>
        <p:spPr>
          <a:xfrm>
            <a:off x="5350806" y="3112246"/>
            <a:ext cx="5896632" cy="132343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err="1">
                <a:solidFill>
                  <a:srgbClr val="0000FF"/>
                </a:solidFill>
                <a:latin typeface="Consolas"/>
              </a:rPr>
              <a:t>var</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awaiter</a:t>
            </a:r>
            <a:r>
              <a:rPr lang="en-US" sz="1600" dirty="0">
                <a:solidFill>
                  <a:srgbClr val="000000"/>
                </a:solidFill>
                <a:latin typeface="Consolas" pitchFamily="49" charset="0"/>
                <a:cs typeface="Consolas" pitchFamily="49" charset="0"/>
              </a:rPr>
              <a:t> = </a:t>
            </a:r>
            <a:r>
              <a:rPr lang="en-US" sz="1600" dirty="0" err="1">
                <a:solidFill>
                  <a:srgbClr val="000000"/>
                </a:solidFill>
                <a:latin typeface="Consolas" pitchFamily="49" charset="0"/>
                <a:cs typeface="Consolas" pitchFamily="49" charset="0"/>
              </a:rPr>
              <a:t>GetNextIntAsync</a:t>
            </a:r>
            <a:r>
              <a:rPr lang="en-US" sz="1600" dirty="0">
                <a:solidFill>
                  <a:srgbClr val="000000"/>
                </a:solidFill>
                <a:latin typeface="Consolas" pitchFamily="49" charset="0"/>
                <a:cs typeface="Consolas" pitchFamily="49" charset="0"/>
              </a:rPr>
              <a:t>().</a:t>
            </a:r>
            <a:r>
              <a:rPr lang="en-US" sz="1600" dirty="0" err="1">
                <a:solidFill>
                  <a:srgbClr val="000000"/>
                </a:solidFill>
                <a:latin typeface="Consolas" pitchFamily="49" charset="0"/>
                <a:cs typeface="Consolas" pitchFamily="49" charset="0"/>
              </a:rPr>
              <a:t>GetAwaiter</a:t>
            </a:r>
            <a:r>
              <a:rPr lang="en-US" sz="1600" dirty="0">
                <a:solidFill>
                  <a:srgbClr val="000000"/>
                </a:solidFill>
                <a:latin typeface="Consolas" pitchFamily="49" charset="0"/>
                <a:cs typeface="Consolas" pitchFamily="49" charset="0"/>
              </a:rPr>
              <a:t>();</a:t>
            </a:r>
          </a:p>
          <a:p>
            <a:r>
              <a:rPr lang="en-US" sz="1600" b="1" dirty="0">
                <a:solidFill>
                  <a:srgbClr val="0000FF"/>
                </a:solidFill>
                <a:latin typeface="Consolas"/>
              </a:rPr>
              <a:t>if </a:t>
            </a:r>
            <a:r>
              <a:rPr lang="en-US" sz="1600" b="1" dirty="0">
                <a:solidFill>
                  <a:srgbClr val="000000"/>
                </a:solidFill>
                <a:latin typeface="Consolas" pitchFamily="49" charset="0"/>
                <a:cs typeface="Consolas" pitchFamily="49" charset="0"/>
              </a:rPr>
              <a:t>(!$</a:t>
            </a:r>
            <a:r>
              <a:rPr lang="en-US" sz="1600" b="1" dirty="0" err="1">
                <a:solidFill>
                  <a:srgbClr val="000000"/>
                </a:solidFill>
                <a:latin typeface="Consolas" pitchFamily="49" charset="0"/>
                <a:cs typeface="Consolas" pitchFamily="49" charset="0"/>
              </a:rPr>
              <a:t>awaiter.IsCompleted</a:t>
            </a:r>
            <a:r>
              <a:rPr lang="en-US" sz="1600" b="1" dirty="0">
                <a:solidFill>
                  <a:srgbClr val="000000"/>
                </a:solidFill>
                <a:latin typeface="Consolas" pitchFamily="49" charset="0"/>
                <a:cs typeface="Consolas" pitchFamily="49" charset="0"/>
              </a:rPr>
              <a:t>) {</a:t>
            </a:r>
          </a:p>
          <a:p>
            <a:r>
              <a:rPr lang="en-US" sz="1600" dirty="0">
                <a:solidFill>
                  <a:srgbClr val="000000"/>
                </a:solidFill>
                <a:latin typeface="Consolas" pitchFamily="49" charset="0"/>
                <a:cs typeface="Consolas" pitchFamily="49" charset="0"/>
              </a:rPr>
              <a:t>    </a:t>
            </a:r>
            <a:r>
              <a:rPr lang="en-US" sz="1600" i="1" dirty="0">
                <a:solidFill>
                  <a:srgbClr val="000000"/>
                </a:solidFill>
                <a:latin typeface="Consolas" pitchFamily="49" charset="0"/>
                <a:cs typeface="Consolas" pitchFamily="49" charset="0"/>
              </a:rPr>
              <a:t>DO THE AWAIT/RETURN AND RESUME</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a:t>
            </a:r>
          </a:p>
          <a:p>
            <a:r>
              <a:rPr lang="en-US" sz="1600" dirty="0" err="1">
                <a:solidFill>
                  <a:srgbClr val="0000FF"/>
                </a:solidFill>
                <a:latin typeface="Consolas"/>
              </a:rPr>
              <a:t>var</a:t>
            </a:r>
            <a:r>
              <a:rPr lang="en-US" sz="1600" dirty="0">
                <a:solidFill>
                  <a:srgbClr val="0000FF"/>
                </a:solidFill>
                <a:latin typeface="Consolas"/>
              </a:rPr>
              <a:t> </a:t>
            </a:r>
            <a:r>
              <a:rPr lang="en-US" sz="1600" dirty="0">
                <a:solidFill>
                  <a:srgbClr val="000000"/>
                </a:solidFill>
                <a:latin typeface="Consolas" pitchFamily="49" charset="0"/>
                <a:cs typeface="Consolas" pitchFamily="49" charset="0"/>
              </a:rPr>
              <a:t>x = $</a:t>
            </a:r>
            <a:r>
              <a:rPr lang="en-US" sz="1600" dirty="0" err="1">
                <a:solidFill>
                  <a:srgbClr val="000000"/>
                </a:solidFill>
                <a:latin typeface="Consolas" pitchFamily="49" charset="0"/>
                <a:cs typeface="Consolas" pitchFamily="49" charset="0"/>
              </a:rPr>
              <a:t>awaiter.GetResult</a:t>
            </a:r>
            <a:r>
              <a:rPr lang="en-US" sz="1600" dirty="0">
                <a:solidFill>
                  <a:srgbClr val="000000"/>
                </a:solidFill>
                <a:latin typeface="Consolas" pitchFamily="49" charset="0"/>
                <a:cs typeface="Consolas" pitchFamily="49" charset="0"/>
              </a:rPr>
              <a:t>();</a:t>
            </a:r>
          </a:p>
        </p:txBody>
      </p:sp>
      <p:sp>
        <p:nvSpPr>
          <p:cNvPr id="13" name="Bent-Up Arrow 12"/>
          <p:cNvSpPr/>
          <p:nvPr/>
        </p:nvSpPr>
        <p:spPr bwMode="auto">
          <a:xfrm rot="5400000">
            <a:off x="4715398" y="3349382"/>
            <a:ext cx="563718" cy="758440"/>
          </a:xfrm>
          <a:prstGeom prst="bentUp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9936" tIns="34969" rIns="69936" bIns="34969" numCol="1" rtlCol="0" anchor="ctr" anchorCtr="0" compatLnSpc="1">
            <a:prstTxWarp prst="textNoShape">
              <a:avLst/>
            </a:prstTxWarp>
          </a:bodyPr>
          <a:lstStyle/>
          <a:p>
            <a:pPr algn="ctr" defTabSz="699141" fontAlgn="base">
              <a:spcBef>
                <a:spcPct val="0"/>
              </a:spcBef>
              <a:spcAft>
                <a:spcPct val="0"/>
              </a:spcAft>
            </a:pPr>
            <a:endParaRPr lang="en-US" sz="2142"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12700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a:spLocks noGrp="1"/>
          </p:cNvSpPr>
          <p:nvPr>
            <p:ph type="body" sz="quarter" idx="10"/>
          </p:nvPr>
        </p:nvSpPr>
        <p:spPr>
          <a:xfrm>
            <a:off x="274639" y="1212850"/>
            <a:ext cx="11887200" cy="1569660"/>
          </a:xfrm>
        </p:spPr>
        <p:txBody>
          <a:bodyPr vert="horz" wrap="square" lIns="146304" tIns="91440" rIns="146304" bIns="91440" rtlCol="0">
            <a:spAutoFit/>
          </a:bodyPr>
          <a:lstStyle/>
          <a:p>
            <a:r>
              <a:rPr lang="en-US" sz="3400" dirty="0"/>
              <a:t>Each async method involves allocations</a:t>
            </a:r>
          </a:p>
          <a:p>
            <a:pPr marL="285750" lvl="1" indent="-285750">
              <a:buChar char="•"/>
            </a:pPr>
            <a:r>
              <a:rPr lang="en-US" sz="1800" dirty="0"/>
              <a:t>For “state machine” class holding the method’s local variables</a:t>
            </a:r>
          </a:p>
          <a:p>
            <a:pPr marL="285750" lvl="1" indent="-285750">
              <a:buChar char="•"/>
            </a:pPr>
            <a:r>
              <a:rPr lang="en-US" sz="1800" dirty="0"/>
              <a:t>For a delegate</a:t>
            </a:r>
          </a:p>
          <a:p>
            <a:pPr marL="285750" lvl="1" indent="-285750">
              <a:buChar char="•"/>
            </a:pPr>
            <a:r>
              <a:rPr lang="en-US" sz="1800" dirty="0"/>
              <a:t>For the returned Task object</a:t>
            </a:r>
          </a:p>
        </p:txBody>
      </p:sp>
      <p:sp>
        <p:nvSpPr>
          <p:cNvPr id="2" name="Title 1"/>
          <p:cNvSpPr>
            <a:spLocks noGrp="1"/>
          </p:cNvSpPr>
          <p:nvPr>
            <p:ph type="title"/>
          </p:nvPr>
        </p:nvSpPr>
        <p:spPr/>
        <p:txBody>
          <a:bodyPr/>
          <a:lstStyle/>
          <a:p>
            <a:r>
              <a:rPr lang="en-US" i="1" dirty="0">
                <a:gradFill>
                  <a:gsLst>
                    <a:gs pos="0">
                      <a:srgbClr val="FFFFFF"/>
                    </a:gs>
                    <a:gs pos="100000">
                      <a:srgbClr val="FFFFFF"/>
                    </a:gs>
                  </a:gsLst>
                  <a:lin ang="5400000" scaled="0"/>
                </a:gradFill>
              </a:rPr>
              <a:t>Fast Path</a:t>
            </a:r>
            <a:r>
              <a:rPr lang="en-US" dirty="0">
                <a:gradFill>
                  <a:gsLst>
                    <a:gs pos="0">
                      <a:srgbClr val="FFFFFF"/>
                    </a:gs>
                    <a:gs pos="100000">
                      <a:srgbClr val="FFFFFF"/>
                    </a:gs>
                  </a:gsLst>
                  <a:lin ang="5400000" scaled="0"/>
                </a:gradFill>
              </a:rPr>
              <a:t> in awaits</a:t>
            </a:r>
            <a:endParaRPr lang="en-US" dirty="0"/>
          </a:p>
        </p:txBody>
      </p:sp>
      <p:sp>
        <p:nvSpPr>
          <p:cNvPr id="10" name="TextBox 9"/>
          <p:cNvSpPr txBox="1"/>
          <p:nvPr/>
        </p:nvSpPr>
        <p:spPr>
          <a:xfrm>
            <a:off x="1189038" y="3297070"/>
            <a:ext cx="5867399" cy="255454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solidFill>
                  <a:srgbClr val="0000FF"/>
                </a:solidFill>
                <a:latin typeface="Consolas"/>
              </a:rPr>
              <a:t>public static async</a:t>
            </a:r>
            <a:r>
              <a:rPr lang="en-US" sz="1600" b="1" dirty="0">
                <a:solidFill>
                  <a:srgbClr val="0000FF"/>
                </a:solidFill>
                <a:latin typeface="Consolas"/>
              </a:rPr>
              <a:t> </a:t>
            </a:r>
            <a:r>
              <a:rPr lang="en-US" sz="1600" dirty="0">
                <a:solidFill>
                  <a:srgbClr val="2B91AF"/>
                </a:solidFill>
                <a:latin typeface="Consolas"/>
              </a:rPr>
              <a:t>Task</a:t>
            </a:r>
            <a:r>
              <a:rPr lang="en-US" sz="1600" dirty="0">
                <a:solidFill>
                  <a:srgbClr val="000000"/>
                </a:solidFill>
                <a:latin typeface="Consolas" pitchFamily="49" charset="0"/>
                <a:cs typeface="Consolas" pitchFamily="49" charset="0"/>
              </a:rPr>
              <a:t>&lt;</a:t>
            </a:r>
            <a:r>
              <a:rPr lang="en-US" sz="1600" dirty="0" err="1">
                <a:solidFill>
                  <a:srgbClr val="0000FF"/>
                </a:solidFill>
                <a:latin typeface="Consolas"/>
              </a:rPr>
              <a:t>int</a:t>
            </a:r>
            <a:r>
              <a:rPr lang="en-US" sz="1600" dirty="0">
                <a:solidFill>
                  <a:srgbClr val="000000"/>
                </a:solidFill>
                <a:latin typeface="Consolas" pitchFamily="49" charset="0"/>
                <a:cs typeface="Consolas" pitchFamily="49" charset="0"/>
              </a:rPr>
              <a:t>&gt; </a:t>
            </a:r>
            <a:r>
              <a:rPr lang="en-US" sz="1600" dirty="0" err="1">
                <a:solidFill>
                  <a:srgbClr val="000000"/>
                </a:solidFill>
                <a:latin typeface="Consolas" pitchFamily="49" charset="0"/>
                <a:cs typeface="Consolas" pitchFamily="49" charset="0"/>
              </a:rPr>
              <a:t>GetNextIntAsync</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r>
              <a:rPr lang="en-US" sz="1600" dirty="0">
                <a:solidFill>
                  <a:srgbClr val="0000FF"/>
                </a:solidFill>
                <a:latin typeface="Consolas"/>
              </a:rPr>
              <a:t>if</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a:t>
            </a:r>
            <a:r>
              <a:rPr lang="en-US" sz="1600" dirty="0" err="1">
                <a:solidFill>
                  <a:srgbClr val="000000"/>
                </a:solidFill>
                <a:latin typeface="Consolas" pitchFamily="49" charset="0"/>
                <a:cs typeface="Consolas" pitchFamily="49" charset="0"/>
              </a:rPr>
              <a:t>m_Buf.Length</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m_Buf</a:t>
            </a:r>
            <a:r>
              <a:rPr lang="en-US" sz="1600" dirty="0">
                <a:solidFill>
                  <a:srgbClr val="000000"/>
                </a:solidFill>
                <a:latin typeface="Consolas" pitchFamily="49" charset="0"/>
                <a:cs typeface="Consolas" pitchFamily="49" charset="0"/>
              </a:rPr>
              <a:t> = </a:t>
            </a:r>
            <a:r>
              <a:rPr lang="en-US" sz="1600" dirty="0">
                <a:solidFill>
                  <a:srgbClr val="0000FF"/>
                </a:solidFill>
                <a:latin typeface="Consolas"/>
              </a:rPr>
              <a:t>await</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FetchNextBufferAsync</a:t>
            </a:r>
            <a:r>
              <a:rPr lang="en-US" sz="1600" dirty="0">
                <a:solidFill>
                  <a:srgbClr val="000000"/>
                </a:solidFill>
                <a:latin typeface="Consolas" pitchFamily="49" charset="0"/>
                <a:cs typeface="Consolas" pitchFamily="49" charset="0"/>
              </a:rPr>
              <a:t>();</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0;</a:t>
            </a:r>
          </a:p>
          <a:p>
            <a:r>
              <a:rPr lang="en-US" sz="1600" dirty="0">
                <a:solidFill>
                  <a:srgbClr val="000000"/>
                </a:solidFill>
                <a:latin typeface="Consolas" pitchFamily="49" charset="0"/>
                <a:cs typeface="Consolas" pitchFamily="49" charset="0"/>
              </a:rPr>
              <a:t>    }</a:t>
            </a:r>
          </a:p>
          <a:p>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1;</a:t>
            </a:r>
          </a:p>
          <a:p>
            <a:r>
              <a:rPr lang="en-US" sz="1600" dirty="0">
                <a:solidFill>
                  <a:srgbClr val="000000"/>
                </a:solidFill>
                <a:latin typeface="Consolas" pitchFamily="49" charset="0"/>
                <a:cs typeface="Consolas" pitchFamily="49" charset="0"/>
              </a:rPr>
              <a:t>    </a:t>
            </a:r>
            <a:r>
              <a:rPr lang="en-US" sz="1600" dirty="0">
                <a:solidFill>
                  <a:srgbClr val="0000FF"/>
                </a:solidFill>
                <a:latin typeface="Consolas"/>
              </a:rPr>
              <a:t>return</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m_Buf</a:t>
            </a:r>
            <a:r>
              <a:rPr lang="en-US" sz="1600" dirty="0">
                <a:solidFill>
                  <a:srgbClr val="000000"/>
                </a:solidFill>
                <a:latin typeface="Consolas" pitchFamily="49" charset="0"/>
                <a:cs typeface="Consolas" pitchFamily="49" charset="0"/>
              </a:rPr>
              <a:t>[</a:t>
            </a:r>
            <a:r>
              <a:rPr lang="en-US" sz="1600" dirty="0" err="1">
                <a:solidFill>
                  <a:srgbClr val="000000"/>
                </a:solidFill>
                <a:latin typeface="Consolas" pitchFamily="49" charset="0"/>
                <a:cs typeface="Consolas" pitchFamily="49" charset="0"/>
              </a:rPr>
              <a:t>m_Count</a:t>
            </a:r>
            <a:r>
              <a:rPr lang="en-US" sz="1600" dirty="0">
                <a:solidFill>
                  <a:srgbClr val="000000"/>
                </a:solidFill>
                <a:latin typeface="Consolas" pitchFamily="49" charset="0"/>
                <a:cs typeface="Consolas" pitchFamily="49" charset="0"/>
              </a:rPr>
              <a:t> - 1];</a:t>
            </a:r>
          </a:p>
          <a:p>
            <a:r>
              <a:rPr lang="en-US" sz="1600" dirty="0">
                <a:solidFill>
                  <a:srgbClr val="000000"/>
                </a:solidFill>
                <a:latin typeface="Consolas" pitchFamily="49" charset="0"/>
                <a:cs typeface="Consolas" pitchFamily="49" charset="0"/>
              </a:rPr>
              <a:t>}</a:t>
            </a:r>
          </a:p>
        </p:txBody>
      </p:sp>
      <p:cxnSp>
        <p:nvCxnSpPr>
          <p:cNvPr id="20" name="Straight Connector 19"/>
          <p:cNvCxnSpPr>
            <a:endCxn id="23" idx="4"/>
          </p:cNvCxnSpPr>
          <p:nvPr/>
        </p:nvCxnSpPr>
        <p:spPr>
          <a:xfrm>
            <a:off x="731837" y="2559212"/>
            <a:ext cx="6129937" cy="88527"/>
          </a:xfrm>
          <a:prstGeom prst="line">
            <a:avLst/>
          </a:prstGeom>
          <a:ln w="76200">
            <a:solidFill>
              <a:srgbClr val="0A79D2">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bwMode="auto">
          <a:xfrm>
            <a:off x="7845443" y="2735262"/>
            <a:ext cx="2714842" cy="1688980"/>
          </a:xfrm>
          <a:prstGeom prst="wedgeRectCallout">
            <a:avLst>
              <a:gd name="adj1" fmla="val -86233"/>
              <a:gd name="adj2" fmla="val -55182"/>
            </a:avLst>
          </a:prstGeom>
          <a:solidFill>
            <a:srgbClr val="265EB8"/>
          </a:solidFill>
          <a:ln w="76200">
            <a:solidFill>
              <a:srgbClr val="265EB8"/>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ct val="0"/>
              </a:spcAft>
            </a:pPr>
            <a:r>
              <a:rPr lang="en-US" dirty="0">
                <a:solidFill>
                  <a:schemeClr val="bg1"/>
                </a:solidFill>
                <a:ea typeface="Segoe UI" pitchFamily="34" charset="0"/>
                <a:cs typeface="Segoe UI" pitchFamily="34" charset="0"/>
              </a:rPr>
              <a:t>Avoided if the method took fast path,</a:t>
            </a:r>
            <a:br>
              <a:rPr lang="en-US" dirty="0">
                <a:solidFill>
                  <a:schemeClr val="bg1"/>
                </a:solidFill>
                <a:ea typeface="Segoe UI" pitchFamily="34" charset="0"/>
                <a:cs typeface="Segoe UI" pitchFamily="34" charset="0"/>
              </a:rPr>
            </a:br>
            <a:r>
              <a:rPr lang="en-US" dirty="0">
                <a:solidFill>
                  <a:schemeClr val="bg1"/>
                </a:solidFill>
                <a:ea typeface="Segoe UI" pitchFamily="34" charset="0"/>
                <a:cs typeface="Segoe UI" pitchFamily="34" charset="0"/>
              </a:rPr>
              <a:t>AND the returned value was “common” …</a:t>
            </a:r>
          </a:p>
          <a:p>
            <a:pPr defTabSz="699261" fontAlgn="base">
              <a:lnSpc>
                <a:spcPct val="90000"/>
              </a:lnSpc>
              <a:spcBef>
                <a:spcPct val="0"/>
              </a:spcBef>
              <a:spcAft>
                <a:spcPct val="0"/>
              </a:spcAft>
            </a:pPr>
            <a:endParaRPr lang="en-US" dirty="0">
              <a:solidFill>
                <a:schemeClr val="bg1"/>
              </a:solidFill>
              <a:ea typeface="Segoe UI" pitchFamily="34" charset="0"/>
              <a:cs typeface="Segoe UI" pitchFamily="34" charset="0"/>
            </a:endParaRPr>
          </a:p>
          <a:p>
            <a:pPr defTabSz="699261" fontAlgn="base">
              <a:lnSpc>
                <a:spcPct val="90000"/>
              </a:lnSpc>
              <a:spcBef>
                <a:spcPct val="0"/>
              </a:spcBef>
              <a:spcAft>
                <a:spcPct val="0"/>
              </a:spcAft>
            </a:pPr>
            <a:r>
              <a:rPr lang="en-US" i="1" dirty="0">
                <a:solidFill>
                  <a:schemeClr val="bg1"/>
                </a:solidFill>
                <a:ea typeface="Segoe UI" pitchFamily="34" charset="0"/>
                <a:cs typeface="Segoe UI" pitchFamily="34" charset="0"/>
              </a:rPr>
              <a:t>0, 1, true, false, null, “”</a:t>
            </a:r>
          </a:p>
        </p:txBody>
      </p:sp>
      <p:sp>
        <p:nvSpPr>
          <p:cNvPr id="26" name="TextBox 25"/>
          <p:cNvSpPr txBox="1"/>
          <p:nvPr/>
        </p:nvSpPr>
        <p:spPr>
          <a:xfrm>
            <a:off x="7845443" y="4529683"/>
            <a:ext cx="2714842" cy="720179"/>
          </a:xfrm>
          <a:prstGeom prst="rect">
            <a:avLst/>
          </a:prstGeom>
          <a:solidFill>
            <a:srgbClr val="265EB8"/>
          </a:solidFill>
          <a:ln w="76200">
            <a:solidFill>
              <a:srgbClr val="265EB8"/>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defPPr>
              <a:defRPr lang="en-US"/>
            </a:defPPr>
            <a:lvl1pPr defTabSz="699261" fontAlgn="base">
              <a:lnSpc>
                <a:spcPct val="90000"/>
              </a:lnSpc>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stStyle>
          <a:p>
            <a:r>
              <a:rPr lang="en-US" dirty="0">
                <a:solidFill>
                  <a:schemeClr val="bg1"/>
                </a:solidFill>
              </a:rPr>
              <a:t>For other returns values, try caching yourself!</a:t>
            </a:r>
          </a:p>
        </p:txBody>
      </p:sp>
      <p:cxnSp>
        <p:nvCxnSpPr>
          <p:cNvPr id="14" name="Straight Connector 13"/>
          <p:cNvCxnSpPr/>
          <p:nvPr/>
        </p:nvCxnSpPr>
        <p:spPr>
          <a:xfrm>
            <a:off x="731838" y="1941534"/>
            <a:ext cx="6858000"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31837" y="2249732"/>
            <a:ext cx="1756732"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bwMode="auto">
          <a:xfrm>
            <a:off x="8687945" y="1309726"/>
            <a:ext cx="1878855" cy="940006"/>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Avoided if the method skips its awaits</a:t>
            </a:r>
          </a:p>
        </p:txBody>
      </p:sp>
    </p:spTree>
    <p:extLst>
      <p:ext uri="{BB962C8B-B14F-4D97-AF65-F5344CB8AC3E}">
        <p14:creationId xmlns:p14="http://schemas.microsoft.com/office/powerpoint/2010/main" val="351333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63" y="0"/>
            <a:ext cx="12466638" cy="70051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640262"/>
            <a:ext cx="10333038" cy="2354263"/>
          </a:xfrm>
        </p:spPr>
        <p:txBody>
          <a:bodyPr/>
          <a:lstStyle/>
          <a:p>
            <a:r>
              <a:rPr lang="en-US" b="1" dirty="0" smtClean="0"/>
              <a:t>DEMO</a:t>
            </a:r>
            <a:br>
              <a:rPr lang="en-US" b="1" dirty="0" smtClean="0"/>
            </a:br>
            <a:r>
              <a:rPr lang="en-US" b="1" dirty="0"/>
              <a:t/>
            </a:r>
            <a:br>
              <a:rPr lang="en-US" b="1" dirty="0"/>
            </a:br>
            <a:r>
              <a:rPr lang="en-US" b="1" dirty="0"/>
              <a:t>Tracking the Garbage Collector</a:t>
            </a:r>
          </a:p>
        </p:txBody>
      </p:sp>
    </p:spTree>
    <p:extLst>
      <p:ext uri="{BB962C8B-B14F-4D97-AF65-F5344CB8AC3E}">
        <p14:creationId xmlns:p14="http://schemas.microsoft.com/office/powerpoint/2010/main" val="1046668958"/>
      </p:ext>
    </p:extLst>
  </p:cSld>
  <p:clrMapOvr>
    <a:masterClrMapping/>
  </p:clrMapOvr>
  <p:transition>
    <p:strips dir="l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Should expose chunky async APIs</a:t>
            </a:r>
            <a:endParaRPr lang="en-US" dirty="0"/>
          </a:p>
        </p:txBody>
      </p:sp>
      <p:sp>
        <p:nvSpPr>
          <p:cNvPr id="4" name="Text Placeholder 5"/>
          <p:cNvSpPr txBox="1">
            <a:spLocks/>
          </p:cNvSpPr>
          <p:nvPr/>
        </p:nvSpPr>
        <p:spPr>
          <a:xfrm>
            <a:off x="469078" y="1363662"/>
            <a:ext cx="11967397" cy="4628960"/>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0"/>
              </a:spcAft>
              <a:buClrTx/>
              <a:buSzPct val="90000"/>
              <a:buFont typeface="Arial" pitchFamily="34" charset="0"/>
              <a:buNone/>
              <a:tabLst/>
              <a:defRPr sz="4400" spc="0" baseline="0">
                <a:solidFill>
                  <a:schemeClr val="bg1"/>
                </a:solidFill>
                <a:latin typeface="+mj-lt"/>
              </a:defRPr>
            </a:lvl1pPr>
            <a:lvl2pPr marL="342834" marR="0" lvl="1" indent="0" fontAlgn="auto">
              <a:lnSpc>
                <a:spcPct val="90000"/>
              </a:lnSpc>
              <a:spcBef>
                <a:spcPct val="20000"/>
              </a:spcBef>
              <a:spcAft>
                <a:spcPts val="0"/>
              </a:spcAft>
              <a:buClrTx/>
              <a:buSzPct val="90000"/>
              <a:buFont typeface="Arial" pitchFamily="34" charset="0"/>
              <a:buNone/>
              <a:tabLst/>
              <a:defRPr sz="2800" i="1" spc="0" baseline="0">
                <a:solidFill>
                  <a:schemeClr val="bg1"/>
                </a:solidFill>
              </a:defRPr>
            </a:lvl2pPr>
            <a:lvl3pPr marL="571390" marR="0" indent="0" fontAlgn="auto">
              <a:lnSpc>
                <a:spcPct val="90000"/>
              </a:lnSpc>
              <a:spcBef>
                <a:spcPct val="20000"/>
              </a:spcBef>
              <a:spcAft>
                <a:spcPts val="0"/>
              </a:spcAft>
              <a:buClrTx/>
              <a:buSzPct val="90000"/>
              <a:buFont typeface="Arial" pitchFamily="34" charset="0"/>
              <a:buNone/>
              <a:tabLst/>
              <a:defRPr sz="2000" spc="0" baseline="0">
                <a:solidFill>
                  <a:schemeClr val="bg1"/>
                </a:solidFill>
              </a:defRPr>
            </a:lvl3pPr>
            <a:lvl4pPr marL="799946" marR="0" indent="0" fontAlgn="auto">
              <a:lnSpc>
                <a:spcPct val="90000"/>
              </a:lnSpc>
              <a:spcBef>
                <a:spcPct val="20000"/>
              </a:spcBef>
              <a:spcAft>
                <a:spcPts val="0"/>
              </a:spcAft>
              <a:buClrTx/>
              <a:buSzPct val="90000"/>
              <a:buFont typeface="Arial" pitchFamily="34" charset="0"/>
              <a:buNone/>
              <a:tabLst/>
              <a:defRPr spc="0" baseline="0">
                <a:solidFill>
                  <a:schemeClr val="bg1"/>
                </a:solidFill>
              </a:defRPr>
            </a:lvl4pPr>
            <a:lvl5pPr marL="1028503" marR="0" indent="0" fontAlgn="auto">
              <a:lnSpc>
                <a:spcPct val="90000"/>
              </a:lnSpc>
              <a:spcBef>
                <a:spcPct val="20000"/>
              </a:spcBef>
              <a:spcAft>
                <a:spcPts val="0"/>
              </a:spcAft>
              <a:buClrTx/>
              <a:buSzPct val="90000"/>
              <a:buFont typeface="Arial" pitchFamily="34" charset="0"/>
              <a:buNone/>
              <a:tabLst/>
              <a:defRPr spc="0" baseline="0">
                <a:solidFill>
                  <a:schemeClr val="bg1"/>
                </a:soli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endParaRPr lang="en-US" dirty="0"/>
          </a:p>
          <a:p>
            <a:r>
              <a:rPr lang="en-US" dirty="0"/>
              <a:t>Principles</a:t>
            </a:r>
          </a:p>
          <a:p>
            <a:pPr lvl="1"/>
            <a:r>
              <a:rPr lang="en-US" sz="2400" dirty="0"/>
              <a:t>The heap is an app-global resource.</a:t>
            </a:r>
          </a:p>
          <a:p>
            <a:pPr lvl="1"/>
            <a:r>
              <a:rPr lang="en-US" sz="2400" i="0" dirty="0"/>
              <a:t>Like all heap allocations, async allocations can contributing to hurting </a:t>
            </a:r>
            <a:r>
              <a:rPr lang="en-US" sz="2400" b="1" i="0" dirty="0">
                <a:solidFill>
                  <a:srgbClr val="FFFF00"/>
                </a:solidFill>
              </a:rPr>
              <a:t>GC </a:t>
            </a:r>
            <a:r>
              <a:rPr lang="en-US" sz="2400" b="1" i="0" dirty="0" err="1">
                <a:solidFill>
                  <a:srgbClr val="FFFF00"/>
                </a:solidFill>
              </a:rPr>
              <a:t>perf</a:t>
            </a:r>
            <a:r>
              <a:rPr lang="en-US" sz="2400" b="1" i="0" dirty="0">
                <a:solidFill>
                  <a:srgbClr val="FFFF00"/>
                </a:solidFill>
              </a:rPr>
              <a:t>.</a:t>
            </a:r>
            <a:r>
              <a:rPr lang="en-US" sz="1200" b="1" i="0" dirty="0">
                <a:solidFill>
                  <a:srgbClr val="FFFF00"/>
                </a:solidFill>
              </a:rPr>
              <a:t/>
            </a:r>
            <a:br>
              <a:rPr lang="en-US" sz="1200" b="1" i="0" dirty="0">
                <a:solidFill>
                  <a:srgbClr val="FFFF00"/>
                </a:solidFill>
              </a:rPr>
            </a:br>
            <a:r>
              <a:rPr lang="en-US" dirty="0"/>
              <a:t> </a:t>
            </a:r>
          </a:p>
          <a:p>
            <a:r>
              <a:rPr lang="en-US" dirty="0"/>
              <a:t>Guidance</a:t>
            </a:r>
          </a:p>
          <a:p>
            <a:pPr lvl="1"/>
            <a:r>
              <a:rPr lang="en-US" sz="2400" dirty="0"/>
              <a:t>Libraries should expose chunky async APIs, not chatty.</a:t>
            </a:r>
          </a:p>
          <a:p>
            <a:pPr lvl="1"/>
            <a:r>
              <a:rPr lang="en-US" sz="2400" dirty="0"/>
              <a:t>If your library has to be chatty, and GC </a:t>
            </a:r>
            <a:r>
              <a:rPr lang="en-US" sz="2400" dirty="0" err="1"/>
              <a:t>perf</a:t>
            </a:r>
            <a:r>
              <a:rPr lang="en-US" sz="2400" dirty="0"/>
              <a:t> is a problem, and the heap has lots of async allocations, then optimize the fast-path.</a:t>
            </a:r>
          </a:p>
        </p:txBody>
      </p:sp>
    </p:spTree>
    <p:extLst>
      <p:ext uri="{BB962C8B-B14F-4D97-AF65-F5344CB8AC3E}">
        <p14:creationId xmlns:p14="http://schemas.microsoft.com/office/powerpoint/2010/main" val="2346233368"/>
      </p:ext>
    </p:extLst>
  </p:cSld>
  <p:clrMapOvr>
    <a:masterClrMapping/>
  </p:clrMapOvr>
  <p:transition>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554956" y="1782908"/>
            <a:ext cx="9326563" cy="4344221"/>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Use .</a:t>
            </a:r>
            <a:r>
              <a:rPr lang="en-US" dirty="0" err="1" smtClean="0">
                <a:gradFill>
                  <a:gsLst>
                    <a:gs pos="0">
                      <a:srgbClr val="FFFFFF"/>
                    </a:gs>
                    <a:gs pos="100000">
                      <a:srgbClr val="FFFFFF"/>
                    </a:gs>
                  </a:gsLst>
                  <a:lin ang="5400000" scaled="0"/>
                </a:gradFill>
              </a:rPr>
              <a:t>ConfigureAwait</a:t>
            </a:r>
            <a:r>
              <a:rPr lang="en-US" dirty="0" smtClean="0">
                <a:gradFill>
                  <a:gsLst>
                    <a:gs pos="0">
                      <a:srgbClr val="FFFFFF"/>
                    </a:gs>
                    <a:gs pos="100000">
                      <a:srgbClr val="FFFFFF"/>
                    </a:gs>
                  </a:gsLst>
                  <a:lin ang="5400000" scaled="0"/>
                </a:gradFill>
              </a:rPr>
              <a:t>(false) in libraries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7894637" y="2811462"/>
            <a:ext cx="3600144" cy="251438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Library methods might be called from different contexts:</a:t>
            </a:r>
          </a:p>
          <a:p>
            <a:pPr defTabSz="699261" fontAlgn="base">
              <a:lnSpc>
                <a:spcPct val="90000"/>
              </a:lnSpc>
              <a:spcBef>
                <a:spcPct val="0"/>
              </a:spcBef>
              <a:spcAft>
                <a:spcPts val="90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r>
              <a:rPr lang="en-US" dirty="0">
                <a:gradFill>
                  <a:gsLst>
                    <a:gs pos="0">
                      <a:srgbClr val="FFFFFF"/>
                    </a:gs>
                    <a:gs pos="100000">
                      <a:srgbClr val="FFFFFF"/>
                    </a:gs>
                  </a:gsLst>
                  <a:lin ang="5400000" scaled="0"/>
                </a:gradFill>
                <a:ea typeface="Segoe UI" pitchFamily="34" charset="0"/>
                <a:cs typeface="Segoe UI" pitchFamily="34" charset="0"/>
              </a:rPr>
              <a:t>Consider .</a:t>
            </a:r>
            <a:r>
              <a:rPr lang="en-US" dirty="0" err="1">
                <a:gradFill>
                  <a:gsLst>
                    <a:gs pos="0">
                      <a:srgbClr val="FFFFFF"/>
                    </a:gs>
                    <a:gs pos="100000">
                      <a:srgbClr val="FFFFFF"/>
                    </a:gs>
                  </a:gsLst>
                  <a:lin ang="5400000" scaled="0"/>
                </a:gradFill>
                <a:ea typeface="Segoe UI" pitchFamily="34" charset="0"/>
                <a:cs typeface="Segoe UI" pitchFamily="34" charset="0"/>
              </a:rPr>
              <a:t>ConfigureAwait</a:t>
            </a:r>
            <a:r>
              <a:rPr lang="en-US" dirty="0">
                <a:gradFill>
                  <a:gsLst>
                    <a:gs pos="0">
                      <a:srgbClr val="FFFFFF"/>
                    </a:gs>
                    <a:gs pos="100000">
                      <a:srgbClr val="FFFFFF"/>
                    </a:gs>
                  </a:gsLst>
                  <a:lin ang="5400000" scaled="0"/>
                </a:gradFill>
                <a:ea typeface="Segoe UI" pitchFamily="34" charset="0"/>
                <a:cs typeface="Segoe UI" pitchFamily="34" charset="0"/>
              </a:rPr>
              <a:t>(false</a:t>
            </a:r>
            <a:r>
              <a:rPr lang="en-US" dirty="0" smtClean="0">
                <a:gradFill>
                  <a:gsLst>
                    <a:gs pos="0">
                      <a:srgbClr val="FFFFFF"/>
                    </a:gs>
                    <a:gs pos="100000">
                      <a:srgbClr val="FFFFFF"/>
                    </a:gs>
                  </a:gsLst>
                  <a:lin ang="5400000" scaled="0"/>
                </a:gradFill>
                <a:ea typeface="Segoe UI" pitchFamily="34" charset="0"/>
                <a:cs typeface="Segoe UI" pitchFamily="34" charset="0"/>
              </a:rPr>
              <a:t>)</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699261" fontAlgn="base">
              <a:lnSpc>
                <a:spcPct val="90000"/>
              </a:lnSpc>
              <a:spcBef>
                <a:spcPct val="0"/>
              </a:spcBef>
              <a:spcAft>
                <a:spcPts val="90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1435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9" y="1365250"/>
            <a:ext cx="11887200" cy="5637212"/>
          </a:xfrm>
        </p:spPr>
        <p:txBody>
          <a:bodyPr>
            <a:noAutofit/>
          </a:bodyPr>
          <a:lstStyle/>
          <a:p>
            <a:r>
              <a:rPr lang="en-US" dirty="0" smtClean="0"/>
              <a:t>Sync context represents a “target for work”</a:t>
            </a:r>
          </a:p>
          <a:p>
            <a:pPr marL="349686" lvl="1" indent="-349686"/>
            <a:r>
              <a:rPr lang="en-US" sz="1600" dirty="0"/>
              <a:t>e.g. </a:t>
            </a:r>
            <a:r>
              <a:rPr lang="en-US" sz="1600" dirty="0" err="1"/>
              <a:t>WindowsFormsSynchronizationContext</a:t>
            </a:r>
            <a:r>
              <a:rPr lang="en-US" sz="1600" dirty="0"/>
              <a:t>, whose .Post() does </a:t>
            </a:r>
            <a:r>
              <a:rPr lang="en-US" sz="1600" dirty="0" err="1"/>
              <a:t>Control.BeginInvoke</a:t>
            </a:r>
            <a:endParaRPr lang="en-US" sz="1600" dirty="0"/>
          </a:p>
          <a:p>
            <a:pPr marL="349686" lvl="1" indent="-349686"/>
            <a:r>
              <a:rPr lang="en-US" sz="1600" dirty="0"/>
              <a:t>e.g. </a:t>
            </a:r>
            <a:r>
              <a:rPr lang="en-US" sz="1600" dirty="0" err="1"/>
              <a:t>DispatcherSynchronizationContext</a:t>
            </a:r>
            <a:r>
              <a:rPr lang="en-US" sz="1600" dirty="0"/>
              <a:t>, whose .Post() does </a:t>
            </a:r>
            <a:r>
              <a:rPr lang="en-US" sz="1600" dirty="0" err="1"/>
              <a:t>Dispatcher.BeginInvoke</a:t>
            </a:r>
            <a:endParaRPr lang="en-US" sz="1600" dirty="0"/>
          </a:p>
          <a:p>
            <a:pPr marL="349686" lvl="1" indent="-349686"/>
            <a:r>
              <a:rPr lang="en-US" sz="1600" dirty="0"/>
              <a:t>e.g. </a:t>
            </a:r>
            <a:r>
              <a:rPr lang="en-US" sz="1600" dirty="0" err="1"/>
              <a:t>AspNetSynchronizationContext</a:t>
            </a:r>
            <a:r>
              <a:rPr lang="en-US" sz="1600" dirty="0"/>
              <a:t>, whose .Post() ensures one-at-a-time</a:t>
            </a:r>
          </a:p>
          <a:p>
            <a:pPr marL="349686" lvl="1" indent="-349686"/>
            <a:endParaRPr lang="en-US" dirty="0"/>
          </a:p>
          <a:p>
            <a:r>
              <a:rPr lang="en-US" dirty="0" smtClean="0"/>
              <a:t>“Await task” uses the sync context</a:t>
            </a:r>
            <a:endParaRPr lang="en-US" dirty="0"/>
          </a:p>
          <a:p>
            <a:pPr marL="349686" lvl="1" indent="-349686"/>
            <a:r>
              <a:rPr lang="en-US" sz="1600" dirty="0"/>
              <a:t>1. It captures the current </a:t>
            </a:r>
            <a:r>
              <a:rPr lang="en-US" sz="1600" dirty="0" err="1"/>
              <a:t>SyncContext</a:t>
            </a:r>
            <a:r>
              <a:rPr lang="en-US" sz="1600" dirty="0"/>
              <a:t> before awaiting.</a:t>
            </a:r>
          </a:p>
          <a:p>
            <a:pPr marL="349686" lvl="1" indent="-349686"/>
            <a:r>
              <a:rPr lang="en-US" sz="1600" dirty="0"/>
              <a:t>2. Upon task completion, it calls </a:t>
            </a:r>
            <a:r>
              <a:rPr lang="en-US" sz="1600" dirty="0" err="1"/>
              <a:t>SyncContext.Post</a:t>
            </a:r>
            <a:r>
              <a:rPr lang="en-US" sz="1600" dirty="0"/>
              <a:t>() to resume </a:t>
            </a:r>
            <a:r>
              <a:rPr lang="en-US" sz="1600" b="1" dirty="0">
                <a:solidFill>
                  <a:srgbClr val="00FFFF"/>
                </a:solidFill>
              </a:rPr>
              <a:t>“where you were before”</a:t>
            </a:r>
            <a:r>
              <a:rPr lang="en-US" dirty="0" smtClean="0"/>
              <a:t/>
            </a:r>
            <a:br>
              <a:rPr lang="en-US" dirty="0" smtClean="0"/>
            </a:br>
            <a:endParaRPr lang="en-US" sz="1600" dirty="0"/>
          </a:p>
          <a:p>
            <a:pPr marL="349686" lvl="1" indent="-349686"/>
            <a:r>
              <a:rPr lang="en-US" sz="1600" dirty="0"/>
              <a:t>For app-level code, this is fine. </a:t>
            </a:r>
            <a:r>
              <a:rPr lang="en-US" sz="1600" b="1" dirty="0">
                <a:solidFill>
                  <a:srgbClr val="FFFF00"/>
                </a:solidFill>
              </a:rPr>
              <a:t>But for library code, it’s rarely needed!</a:t>
            </a:r>
            <a:endParaRPr lang="en-US" sz="1600" b="1" dirty="0"/>
          </a:p>
          <a:p>
            <a:pPr marL="349686" lvl="1" indent="-349686"/>
            <a:r>
              <a:rPr lang="en-US" sz="1600" dirty="0"/>
              <a:t>You can use “await </a:t>
            </a:r>
            <a:r>
              <a:rPr lang="en-US" sz="1600" dirty="0" err="1"/>
              <a:t>task.ConfigureAwait</a:t>
            </a:r>
            <a:r>
              <a:rPr lang="en-US" sz="1600" dirty="0"/>
              <a:t>(false)”</a:t>
            </a:r>
          </a:p>
          <a:p>
            <a:pPr marL="349686" lvl="1" indent="-349686"/>
            <a:r>
              <a:rPr lang="en-US" sz="1600" dirty="0"/>
              <a:t>This suppresses step 2; instead if possible it resumes </a:t>
            </a:r>
            <a:r>
              <a:rPr lang="en-US" sz="1600" b="1" dirty="0">
                <a:solidFill>
                  <a:srgbClr val="FFFF00"/>
                </a:solidFill>
              </a:rPr>
              <a:t>“on the thread that completed the task”</a:t>
            </a:r>
            <a:endParaRPr lang="en-US" sz="1600" b="1" dirty="0"/>
          </a:p>
          <a:p>
            <a:pPr marL="349686" lvl="1" indent="-349686"/>
            <a:endParaRPr lang="en-US" sz="1600" dirty="0"/>
          </a:p>
          <a:p>
            <a:pPr marL="349686" lvl="1" indent="-349686"/>
            <a:r>
              <a:rPr lang="en-US" sz="1600" dirty="0"/>
              <a:t>Result: slightly better performance. Also can avoid deadlock if a badly-written user blocks.</a:t>
            </a:r>
            <a:endParaRPr lang="en-US" sz="1600" b="1" dirty="0"/>
          </a:p>
        </p:txBody>
      </p:sp>
      <p:sp>
        <p:nvSpPr>
          <p:cNvPr id="2" name="Title 1"/>
          <p:cNvSpPr>
            <a:spLocks noGrp="1"/>
          </p:cNvSpPr>
          <p:nvPr>
            <p:ph type="title"/>
          </p:nvPr>
        </p:nvSpPr>
        <p:spPr/>
        <p:txBody>
          <a:bodyPr/>
          <a:lstStyle/>
          <a:p>
            <a:r>
              <a:rPr lang="en-US" dirty="0" smtClean="0">
                <a:gradFill>
                  <a:gsLst>
                    <a:gs pos="0">
                      <a:srgbClr val="FFFFFF"/>
                    </a:gs>
                    <a:gs pos="100000">
                      <a:srgbClr val="FFFFFF"/>
                    </a:gs>
                  </a:gsLst>
                  <a:lin ang="5400000" scaled="0"/>
                </a:gradFill>
              </a:rPr>
              <a:t>Use .</a:t>
            </a:r>
            <a:r>
              <a:rPr lang="en-US" dirty="0" err="1" smtClean="0">
                <a:gradFill>
                  <a:gsLst>
                    <a:gs pos="0">
                      <a:srgbClr val="FFFFFF"/>
                    </a:gs>
                    <a:gs pos="100000">
                      <a:srgbClr val="FFFFFF"/>
                    </a:gs>
                  </a:gsLst>
                  <a:lin ang="5400000" scaled="0"/>
                </a:gradFill>
              </a:rPr>
              <a:t>ConfigureAwait</a:t>
            </a:r>
            <a:r>
              <a:rPr lang="en-US" dirty="0" smtClean="0">
                <a:gradFill>
                  <a:gsLst>
                    <a:gs pos="0">
                      <a:srgbClr val="FFFFFF"/>
                    </a:gs>
                    <a:gs pos="100000">
                      <a:srgbClr val="FFFFFF"/>
                    </a:gs>
                  </a:gsLst>
                  <a:lin ang="5400000" scaled="0"/>
                </a:gradFill>
              </a:rPr>
              <a:t>(false</a:t>
            </a:r>
            <a:r>
              <a:rPr lang="en-US" dirty="0">
                <a:gradFill>
                  <a:gsLst>
                    <a:gs pos="0">
                      <a:srgbClr val="FFFFFF"/>
                    </a:gs>
                    <a:gs pos="100000">
                      <a:srgbClr val="FFFFFF"/>
                    </a:gs>
                  </a:gsLst>
                  <a:lin ang="5400000" scaled="0"/>
                </a:gradFill>
              </a:rPr>
              <a:t>) in libraries</a:t>
            </a:r>
            <a:endParaRPr lang="en-US" dirty="0"/>
          </a:p>
        </p:txBody>
      </p:sp>
    </p:spTree>
    <p:extLst>
      <p:ext uri="{BB962C8B-B14F-4D97-AF65-F5344CB8AC3E}">
        <p14:creationId xmlns:p14="http://schemas.microsoft.com/office/powerpoint/2010/main" val="1396870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7" y="0"/>
            <a:ext cx="12447662"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640262"/>
            <a:ext cx="12161838" cy="2354263"/>
          </a:xfrm>
        </p:spPr>
        <p:txBody>
          <a:bodyPr/>
          <a:lstStyle/>
          <a:p>
            <a:r>
              <a:rPr lang="en-US" b="1" dirty="0" smtClean="0"/>
              <a:t>DEMO</a:t>
            </a:r>
            <a:br>
              <a:rPr lang="en-US" b="1" dirty="0" smtClean="0"/>
            </a:br>
            <a:r>
              <a:rPr lang="en-US" b="1" dirty="0"/>
              <a:t/>
            </a:r>
            <a:br>
              <a:rPr lang="en-US" b="1" dirty="0"/>
            </a:br>
            <a:r>
              <a:rPr lang="en-US" b="1" dirty="0" smtClean="0"/>
              <a:t>Consider .</a:t>
            </a:r>
            <a:r>
              <a:rPr lang="en-US" b="1" dirty="0" err="1" smtClean="0"/>
              <a:t>ConfigureAwait</a:t>
            </a:r>
            <a:r>
              <a:rPr lang="en-US" b="1" dirty="0" smtClean="0"/>
              <a:t> </a:t>
            </a:r>
            <a:r>
              <a:rPr lang="en-US" b="1" dirty="0"/>
              <a:t>in Libraries</a:t>
            </a:r>
          </a:p>
        </p:txBody>
      </p:sp>
    </p:spTree>
    <p:extLst>
      <p:ext uri="{BB962C8B-B14F-4D97-AF65-F5344CB8AC3E}">
        <p14:creationId xmlns:p14="http://schemas.microsoft.com/office/powerpoint/2010/main" val="1799382453"/>
      </p:ext>
    </p:extLst>
  </p:cSld>
  <p:clrMapOvr>
    <a:masterClrMapping/>
  </p:clrMapOvr>
  <p:transition>
    <p:strips dir="l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212850"/>
            <a:ext cx="11887200" cy="4050340"/>
          </a:xfrm>
        </p:spPr>
        <p:txBody>
          <a:bodyPr/>
          <a:lstStyle/>
          <a:p>
            <a:endParaRPr lang="en-US" dirty="0" smtClean="0"/>
          </a:p>
          <a:p>
            <a:r>
              <a:rPr lang="en-US" dirty="0" smtClean="0"/>
              <a:t>Principles</a:t>
            </a:r>
          </a:p>
          <a:p>
            <a:pPr lvl="1"/>
            <a:r>
              <a:rPr lang="en-US" i="1" dirty="0" smtClean="0"/>
              <a:t>The UI message-queue is an app-global resource.</a:t>
            </a:r>
          </a:p>
          <a:p>
            <a:pPr lvl="1"/>
            <a:r>
              <a:rPr lang="en-US" dirty="0" smtClean="0"/>
              <a:t>To much use will hurt </a:t>
            </a:r>
            <a:r>
              <a:rPr lang="en-US" b="1" dirty="0" smtClean="0">
                <a:solidFill>
                  <a:srgbClr val="FFFF00"/>
                </a:solidFill>
              </a:rPr>
              <a:t>UI responsiveness</a:t>
            </a:r>
            <a:r>
              <a:rPr lang="en-US" dirty="0" smtClean="0"/>
              <a:t>.</a:t>
            </a:r>
            <a:r>
              <a:rPr lang="en-US" dirty="0"/>
              <a:t/>
            </a:r>
            <a:br>
              <a:rPr lang="en-US" dirty="0"/>
            </a:br>
            <a:endParaRPr lang="en-US" dirty="0" smtClean="0"/>
          </a:p>
          <a:p>
            <a:pPr marL="0" lvl="1"/>
            <a:r>
              <a:rPr lang="en-US" sz="4000" dirty="0">
                <a:latin typeface="+mj-lt"/>
              </a:rPr>
              <a:t>Guidance</a:t>
            </a:r>
          </a:p>
          <a:p>
            <a:pPr lvl="1"/>
            <a:r>
              <a:rPr lang="en-US" dirty="0" smtClean="0"/>
              <a:t>If your method calls chatty async APIs, but doesn’t touch the UI, </a:t>
            </a:r>
          </a:p>
          <a:p>
            <a:pPr lvl="1"/>
            <a:r>
              <a:rPr lang="en-US" dirty="0" smtClean="0"/>
              <a:t>then use </a:t>
            </a:r>
            <a:r>
              <a:rPr lang="en-US" dirty="0" err="1" smtClean="0"/>
              <a:t>ConfigureAwait</a:t>
            </a:r>
            <a:r>
              <a:rPr lang="en-US" dirty="0" smtClean="0"/>
              <a:t>(false)</a:t>
            </a:r>
          </a:p>
        </p:txBody>
      </p:sp>
      <p:sp>
        <p:nvSpPr>
          <p:cNvPr id="17" name="Title 16"/>
          <p:cNvSpPr>
            <a:spLocks noGrp="1"/>
          </p:cNvSpPr>
          <p:nvPr>
            <p:ph type="title"/>
          </p:nvPr>
        </p:nvSpPr>
        <p:spPr/>
        <p:txBody>
          <a:bodyPr/>
          <a:lstStyle/>
          <a:p>
            <a:r>
              <a:rPr lang="en-US" dirty="0" smtClean="0"/>
              <a:t>Use .</a:t>
            </a:r>
            <a:r>
              <a:rPr lang="en-US" dirty="0" err="1" smtClean="0"/>
              <a:t>ConfigureAwait</a:t>
            </a:r>
            <a:r>
              <a:rPr lang="en-US" dirty="0" smtClean="0"/>
              <a:t>(false) in libraries</a:t>
            </a:r>
            <a:endParaRPr lang="en-US" dirty="0"/>
          </a:p>
        </p:txBody>
      </p:sp>
    </p:spTree>
    <p:extLst>
      <p:ext uri="{BB962C8B-B14F-4D97-AF65-F5344CB8AC3E}">
        <p14:creationId xmlns:p14="http://schemas.microsoft.com/office/powerpoint/2010/main" val="3515697147"/>
      </p:ext>
    </p:extLst>
  </p:cSld>
  <p:clrMapOvr>
    <a:masterClrMapping/>
  </p:clrMapOvr>
  <p:transition>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http://</a:t>
            </a:r>
            <a:r>
              <a:rPr lang="en-US" dirty="0" smtClean="0"/>
              <a:t>aka.ms/DOTNETT7S3</a:t>
            </a:r>
            <a:endParaRPr lang="es-ES" dirty="0"/>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91376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a:t>
            </a:r>
            <a:r>
              <a:rPr lang="en-US" dirty="0" err="1"/>
              <a:t>async</a:t>
            </a:r>
            <a:r>
              <a:rPr lang="en-US" dirty="0"/>
              <a:t> model</a:t>
            </a:r>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a:t>Lluis Franco</a:t>
            </a:r>
          </a:p>
          <a:p>
            <a:pPr lvl="0"/>
            <a:r>
              <a:rPr lang="en-US" dirty="0"/>
              <a:t>C# MVP &amp; Plumber</a:t>
            </a:r>
          </a:p>
          <a:p>
            <a:pPr lvl="0"/>
            <a:r>
              <a:rPr lang="en-US" dirty="0"/>
              <a:t>@</a:t>
            </a:r>
            <a:r>
              <a:rPr lang="en-US" dirty="0" err="1"/>
              <a:t>lluisfranco</a:t>
            </a:r>
            <a:r>
              <a:rPr lang="en-US" dirty="0"/>
              <a:t> - </a:t>
            </a:r>
            <a:r>
              <a:rPr lang="es-ES" dirty="0"/>
              <a:t>hello@lluisfranco.com</a:t>
            </a:r>
            <a:endParaRPr lang="en-US" dirty="0"/>
          </a:p>
        </p:txBody>
      </p:sp>
      <p:sp>
        <p:nvSpPr>
          <p:cNvPr id="3" name="Text Placeholder 2"/>
          <p:cNvSpPr>
            <a:spLocks noGrp="1"/>
          </p:cNvSpPr>
          <p:nvPr>
            <p:ph type="body" sz="quarter" idx="13"/>
          </p:nvPr>
        </p:nvSpPr>
        <p:spPr/>
        <p:txBody>
          <a:bodyPr/>
          <a:lstStyle/>
          <a:p>
            <a:r>
              <a:rPr lang="en-US" dirty="0"/>
              <a:t>http://</a:t>
            </a:r>
            <a:r>
              <a:rPr lang="en-US" dirty="0" smtClean="0"/>
              <a:t>aka.ms/DOTNETT7S3</a:t>
            </a:r>
            <a:endParaRPr lang="es-E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214474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complex.com/complex/image/upload/t_article_image/cmy6nn82fpsulh6wbrf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29005"/>
            <a:ext cx="12436474" cy="8023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1554957" y="-14762"/>
            <a:ext cx="9326563" cy="980164"/>
          </a:xfrm>
        </p:spPr>
        <p:txBody>
          <a:bodyPr/>
          <a:lstStyle/>
          <a:p>
            <a:pPr algn="ctr"/>
            <a:r>
              <a:rPr lang="en-US" sz="6600" b="1" dirty="0">
                <a:solidFill>
                  <a:schemeClr val="bg1"/>
                </a:solidFill>
                <a:latin typeface="Consolas" panose="020B0609020204030204" pitchFamily="49" charset="0"/>
                <a:cs typeface="Consolas" panose="020B0609020204030204" pitchFamily="49" charset="0"/>
              </a:rPr>
              <a:t>** BONUS LEVEL **</a:t>
            </a:r>
          </a:p>
        </p:txBody>
      </p:sp>
    </p:spTree>
    <p:extLst>
      <p:ext uri="{BB962C8B-B14F-4D97-AF65-F5344CB8AC3E}">
        <p14:creationId xmlns:p14="http://schemas.microsoft.com/office/powerpoint/2010/main" val="1753517597"/>
      </p:ext>
    </p:extLst>
  </p:cSld>
  <p:clrMapOvr>
    <a:masterClrMapping/>
  </p:clrMapOvr>
  <p:transition>
    <p:strips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274639" y="1785381"/>
            <a:ext cx="11887200" cy="4567392"/>
          </a:xfrm>
        </p:spPr>
        <p:txBody>
          <a:bodyPr vert="horz" wrap="square" lIns="109719" tIns="68574" rIns="109719" bIns="68574" rtlCol="0">
            <a:spAutoFit/>
          </a:bodyPr>
          <a:lstStyle/>
          <a:p>
            <a:endParaRPr lang="es-ES" sz="2400" dirty="0">
              <a:solidFill>
                <a:schemeClr val="bg2"/>
              </a:solidFill>
            </a:endParaRPr>
          </a:p>
          <a:p>
            <a:r>
              <a:rPr lang="en-US" dirty="0" smtClean="0">
                <a:solidFill>
                  <a:schemeClr val="bg2"/>
                </a:solidFill>
              </a:rPr>
              <a:t>From .NET 1.0 to 4.5</a:t>
            </a:r>
          </a:p>
          <a:p>
            <a:endParaRPr lang="en-US" dirty="0" smtClean="0">
              <a:solidFill>
                <a:schemeClr val="bg2"/>
              </a:solidFill>
            </a:endParaRPr>
          </a:p>
          <a:p>
            <a:pPr>
              <a:spcBef>
                <a:spcPts val="0"/>
              </a:spcBef>
            </a:pPr>
            <a:r>
              <a:rPr lang="en-US" sz="1800" dirty="0" smtClean="0">
                <a:solidFill>
                  <a:schemeClr val="bg2"/>
                </a:solidFill>
                <a:latin typeface="+mn-lt"/>
              </a:rPr>
              <a:t>Thread </a:t>
            </a:r>
            <a:r>
              <a:rPr lang="en-US" sz="1800" dirty="0">
                <a:solidFill>
                  <a:schemeClr val="bg2"/>
                </a:solidFill>
                <a:latin typeface="+mn-lt"/>
              </a:rPr>
              <a:t>class (C++ good-old style)</a:t>
            </a:r>
          </a:p>
          <a:p>
            <a:pPr>
              <a:spcBef>
                <a:spcPts val="0"/>
              </a:spcBef>
            </a:pPr>
            <a:endParaRPr lang="en-US" sz="1800" dirty="0">
              <a:solidFill>
                <a:schemeClr val="bg2"/>
              </a:solidFill>
              <a:latin typeface="+mn-lt"/>
            </a:endParaRPr>
          </a:p>
          <a:p>
            <a:pPr>
              <a:spcBef>
                <a:spcPts val="0"/>
              </a:spcBef>
            </a:pPr>
            <a:r>
              <a:rPr lang="es-ES_tradnl" sz="1800" dirty="0" err="1">
                <a:solidFill>
                  <a:schemeClr val="bg2"/>
                </a:solidFill>
                <a:latin typeface="+mn-lt"/>
              </a:rPr>
              <a:t>ThreadPool</a:t>
            </a:r>
            <a:endParaRPr lang="es-ES_tradnl" sz="1800" dirty="0">
              <a:solidFill>
                <a:schemeClr val="bg2"/>
              </a:solidFill>
              <a:latin typeface="+mn-lt"/>
            </a:endParaRPr>
          </a:p>
          <a:p>
            <a:pPr>
              <a:spcBef>
                <a:spcPts val="0"/>
              </a:spcBef>
            </a:pPr>
            <a:endParaRPr lang="es-ES_tradnl" sz="1800" dirty="0">
              <a:solidFill>
                <a:schemeClr val="bg2"/>
              </a:solidFill>
              <a:latin typeface="+mn-lt"/>
            </a:endParaRPr>
          </a:p>
          <a:p>
            <a:pPr>
              <a:spcBef>
                <a:spcPts val="0"/>
              </a:spcBef>
            </a:pPr>
            <a:r>
              <a:rPr lang="es-ES_tradnl" sz="1800" dirty="0" err="1">
                <a:solidFill>
                  <a:schemeClr val="bg2"/>
                </a:solidFill>
                <a:latin typeface="+mn-lt"/>
              </a:rPr>
              <a:t>IAsyncResult</a:t>
            </a:r>
            <a:endParaRPr lang="es-ES_tradnl" sz="1800" dirty="0">
              <a:solidFill>
                <a:schemeClr val="bg2"/>
              </a:solidFill>
              <a:latin typeface="+mn-lt"/>
            </a:endParaRPr>
          </a:p>
          <a:p>
            <a:pPr>
              <a:spcBef>
                <a:spcPts val="0"/>
              </a:spcBef>
            </a:pPr>
            <a:endParaRPr lang="es-ES_tradnl" sz="1800" dirty="0">
              <a:solidFill>
                <a:schemeClr val="bg2"/>
              </a:solidFill>
              <a:latin typeface="+mn-lt"/>
            </a:endParaRPr>
          </a:p>
          <a:p>
            <a:pPr>
              <a:spcBef>
                <a:spcPts val="0"/>
              </a:spcBef>
            </a:pPr>
            <a:r>
              <a:rPr lang="es-ES_tradnl" sz="1800" strike="sngStrike" dirty="0" err="1">
                <a:solidFill>
                  <a:srgbClr val="FF0000"/>
                </a:solidFill>
                <a:latin typeface="+mn-lt"/>
              </a:rPr>
              <a:t>BackgroundWorker</a:t>
            </a:r>
            <a:endParaRPr lang="es-ES_tradnl" sz="1800" strike="sngStrike" dirty="0">
              <a:solidFill>
                <a:srgbClr val="FF0000"/>
              </a:solidFill>
              <a:latin typeface="+mn-lt"/>
            </a:endParaRPr>
          </a:p>
          <a:p>
            <a:pPr>
              <a:spcBef>
                <a:spcPts val="0"/>
              </a:spcBef>
            </a:pPr>
            <a:endParaRPr lang="es-ES_tradnl" sz="1800" dirty="0">
              <a:solidFill>
                <a:schemeClr val="bg2"/>
              </a:solidFill>
              <a:latin typeface="+mn-lt"/>
            </a:endParaRPr>
          </a:p>
          <a:p>
            <a:pPr>
              <a:spcBef>
                <a:spcPts val="0"/>
              </a:spcBef>
            </a:pPr>
            <a:r>
              <a:rPr lang="es-ES_tradnl" sz="1800" dirty="0" err="1">
                <a:solidFill>
                  <a:schemeClr val="bg2"/>
                </a:solidFill>
                <a:latin typeface="+mn-lt"/>
              </a:rPr>
              <a:t>Task</a:t>
            </a:r>
            <a:r>
              <a:rPr lang="es-ES_tradnl" sz="1800" dirty="0">
                <a:solidFill>
                  <a:schemeClr val="bg2"/>
                </a:solidFill>
                <a:latin typeface="+mn-lt"/>
              </a:rPr>
              <a:t> </a:t>
            </a:r>
            <a:r>
              <a:rPr lang="es-ES_tradnl" sz="1800" dirty="0" err="1">
                <a:solidFill>
                  <a:schemeClr val="bg2"/>
                </a:solidFill>
                <a:latin typeface="+mn-lt"/>
              </a:rPr>
              <a:t>class</a:t>
            </a:r>
            <a:r>
              <a:rPr lang="es-ES_tradnl" sz="1800" dirty="0">
                <a:solidFill>
                  <a:schemeClr val="bg2"/>
                </a:solidFill>
                <a:latin typeface="+mn-lt"/>
              </a:rPr>
              <a:t> (.NET 4.0 </a:t>
            </a:r>
            <a:r>
              <a:rPr lang="es-ES_tradnl" sz="1800" dirty="0" err="1">
                <a:solidFill>
                  <a:schemeClr val="bg2"/>
                </a:solidFill>
                <a:latin typeface="+mn-lt"/>
              </a:rPr>
              <a:t>Task</a:t>
            </a:r>
            <a:r>
              <a:rPr lang="es-ES_tradnl" sz="1800" dirty="0">
                <a:solidFill>
                  <a:schemeClr val="bg2"/>
                </a:solidFill>
                <a:latin typeface="+mn-lt"/>
              </a:rPr>
              <a:t> </a:t>
            </a:r>
            <a:r>
              <a:rPr lang="es-ES_tradnl" sz="1800" dirty="0" err="1">
                <a:solidFill>
                  <a:schemeClr val="bg2"/>
                </a:solidFill>
                <a:latin typeface="+mn-lt"/>
              </a:rPr>
              <a:t>Parallel</a:t>
            </a:r>
            <a:r>
              <a:rPr lang="es-ES_tradnl" sz="1800" dirty="0">
                <a:solidFill>
                  <a:schemeClr val="bg2"/>
                </a:solidFill>
                <a:latin typeface="+mn-lt"/>
              </a:rPr>
              <a:t> Library)</a:t>
            </a:r>
          </a:p>
          <a:p>
            <a:pPr>
              <a:spcBef>
                <a:spcPts val="0"/>
              </a:spcBef>
            </a:pPr>
            <a:endParaRPr lang="es-ES_tradnl" sz="1800" dirty="0">
              <a:solidFill>
                <a:schemeClr val="bg2"/>
              </a:solidFill>
              <a:latin typeface="+mn-lt"/>
            </a:endParaRPr>
          </a:p>
          <a:p>
            <a:pPr>
              <a:spcBef>
                <a:spcPts val="0"/>
              </a:spcBef>
            </a:pPr>
            <a:r>
              <a:rPr lang="es-ES_tradnl" sz="1800" dirty="0" err="1">
                <a:solidFill>
                  <a:schemeClr val="bg2"/>
                </a:solidFill>
                <a:latin typeface="+mn-lt"/>
              </a:rPr>
              <a:t>async</a:t>
            </a:r>
            <a:r>
              <a:rPr lang="es-ES_tradnl" sz="1800" dirty="0">
                <a:solidFill>
                  <a:schemeClr val="bg2"/>
                </a:solidFill>
                <a:latin typeface="+mn-lt"/>
              </a:rPr>
              <a:t>/</a:t>
            </a:r>
            <a:r>
              <a:rPr lang="es-ES_tradnl" sz="1800" dirty="0" err="1">
                <a:solidFill>
                  <a:schemeClr val="bg2"/>
                </a:solidFill>
                <a:latin typeface="+mn-lt"/>
              </a:rPr>
              <a:t>await</a:t>
            </a:r>
            <a:r>
              <a:rPr lang="es-ES_tradnl" sz="1800" dirty="0">
                <a:solidFill>
                  <a:schemeClr val="bg2"/>
                </a:solidFill>
                <a:latin typeface="+mn-lt"/>
              </a:rPr>
              <a:t> (.NET 4.5)</a:t>
            </a:r>
            <a:endParaRPr lang="es-ES" sz="1800" dirty="0">
              <a:solidFill>
                <a:schemeClr val="bg2"/>
              </a:solidFill>
              <a:latin typeface="+mn-lt"/>
            </a:endParaRPr>
          </a:p>
        </p:txBody>
      </p:sp>
      <p:sp>
        <p:nvSpPr>
          <p:cNvPr id="4" name="Title 3"/>
          <p:cNvSpPr>
            <a:spLocks noGrp="1"/>
          </p:cNvSpPr>
          <p:nvPr>
            <p:ph type="title"/>
          </p:nvPr>
        </p:nvSpPr>
        <p:spPr/>
        <p:txBody>
          <a:bodyPr/>
          <a:lstStyle/>
          <a:p>
            <a:r>
              <a:rPr lang="en-US" dirty="0" smtClean="0">
                <a:solidFill>
                  <a:schemeClr val="bg1"/>
                </a:solidFill>
              </a:rPr>
              <a:t>Evolution of the async model</a:t>
            </a:r>
            <a:endParaRPr lang="en-US" dirty="0">
              <a:solidFill>
                <a:schemeClr val="bg1"/>
              </a:solidFill>
            </a:endParaRPr>
          </a:p>
        </p:txBody>
      </p:sp>
      <p:grpSp>
        <p:nvGrpSpPr>
          <p:cNvPr id="10" name="Group 9"/>
          <p:cNvGrpSpPr/>
          <p:nvPr/>
        </p:nvGrpSpPr>
        <p:grpSpPr>
          <a:xfrm>
            <a:off x="0" y="2201118"/>
            <a:ext cx="12436475" cy="4793407"/>
            <a:chOff x="1" y="2201118"/>
            <a:chExt cx="12436474" cy="4793407"/>
          </a:xfrm>
        </p:grpSpPr>
        <p:sp>
          <p:nvSpPr>
            <p:cNvPr id="2" name="Rectangle 1"/>
            <p:cNvSpPr/>
            <p:nvPr/>
          </p:nvSpPr>
          <p:spPr bwMode="auto">
            <a:xfrm>
              <a:off x="1" y="2201118"/>
              <a:ext cx="12436474" cy="47934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s-ES" sz="1500" dirty="0">
                <a:solidFill>
                  <a:schemeClr val="bg1"/>
                </a:solidFill>
              </a:endParaRPr>
            </a:p>
          </p:txBody>
        </p:sp>
        <p:pic>
          <p:nvPicPr>
            <p:cNvPr id="1028" name="Picture 4" descr="http://www.technobuffalo.com/wp-content/uploads/2012/06/microsoft-word-clip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7" y="3450048"/>
              <a:ext cx="3070058" cy="3071551"/>
            </a:xfrm>
            <a:prstGeom prst="rect">
              <a:avLst/>
            </a:prstGeom>
            <a:solidFill>
              <a:schemeClr val="bg1"/>
            </a:solidFill>
            <a:ln>
              <a:noFill/>
            </a:ln>
            <a:extLst/>
          </p:spPr>
        </p:pic>
        <p:grpSp>
          <p:nvGrpSpPr>
            <p:cNvPr id="6" name="Group 5"/>
            <p:cNvGrpSpPr/>
            <p:nvPr/>
          </p:nvGrpSpPr>
          <p:grpSpPr>
            <a:xfrm>
              <a:off x="3642517" y="2879785"/>
              <a:ext cx="3654187" cy="2270329"/>
              <a:chOff x="2952029" y="2879785"/>
              <a:chExt cx="3654187" cy="2270329"/>
            </a:xfrm>
          </p:grpSpPr>
          <p:sp>
            <p:nvSpPr>
              <p:cNvPr id="21" name="Rounded Rectangular Callout 20"/>
              <p:cNvSpPr/>
              <p:nvPr/>
            </p:nvSpPr>
            <p:spPr bwMode="auto">
              <a:xfrm>
                <a:off x="2952029" y="2879785"/>
                <a:ext cx="3654187" cy="2270329"/>
              </a:xfrm>
              <a:prstGeom prst="wedgeRoundRectCallout">
                <a:avLst>
                  <a:gd name="adj1" fmla="val -40336"/>
                  <a:gd name="adj2" fmla="val 61182"/>
                  <a:gd name="adj3" fmla="val 16667"/>
                </a:avLst>
              </a:prstGeom>
              <a:solidFill>
                <a:srgbClr val="FFFFCC"/>
              </a:solidFill>
              <a:ln w="19050">
                <a:solidFill>
                  <a:srgbClr val="26262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s-ES" sz="1500" dirty="0">
                  <a:solidFill>
                    <a:srgbClr val="000000"/>
                  </a:solidFill>
                </a:endParaRPr>
              </a:p>
            </p:txBody>
          </p:sp>
          <p:sp>
            <p:nvSpPr>
              <p:cNvPr id="22" name="TextBox 21"/>
              <p:cNvSpPr txBox="1"/>
              <p:nvPr/>
            </p:nvSpPr>
            <p:spPr>
              <a:xfrm>
                <a:off x="3009146" y="2938979"/>
                <a:ext cx="3597070" cy="1116698"/>
              </a:xfrm>
              <a:prstGeom prst="rect">
                <a:avLst/>
              </a:prstGeom>
              <a:noFill/>
            </p:spPr>
            <p:txBody>
              <a:bodyPr wrap="square" lIns="137148" tIns="109719" rIns="137148" bIns="109719" rtlCol="0">
                <a:spAutoFit/>
              </a:bodyPr>
              <a:lstStyle/>
              <a:p>
                <a:pPr>
                  <a:spcAft>
                    <a:spcPts val="450"/>
                  </a:spcAft>
                </a:pPr>
                <a:r>
                  <a:rPr lang="en-US" dirty="0">
                    <a:solidFill>
                      <a:srgbClr val="000000"/>
                    </a:solidFill>
                    <a:latin typeface="Arial" panose="020B0604020202020204" pitchFamily="34" charset="0"/>
                    <a:cs typeface="Arial" panose="020B0604020202020204" pitchFamily="34" charset="0"/>
                  </a:rPr>
                  <a:t>It seems you’re calling an </a:t>
                </a:r>
                <a:r>
                  <a:rPr lang="en-US" dirty="0" err="1">
                    <a:solidFill>
                      <a:srgbClr val="000000"/>
                    </a:solidFill>
                    <a:latin typeface="Arial" panose="020B0604020202020204" pitchFamily="34" charset="0"/>
                    <a:cs typeface="Arial" panose="020B0604020202020204" pitchFamily="34" charset="0"/>
                  </a:rPr>
                  <a:t>async</a:t>
                </a:r>
                <a:r>
                  <a:rPr lang="en-US" dirty="0">
                    <a:solidFill>
                      <a:srgbClr val="000000"/>
                    </a:solidFill>
                    <a:latin typeface="Arial" panose="020B0604020202020204" pitchFamily="34" charset="0"/>
                    <a:cs typeface="Arial" panose="020B0604020202020204" pitchFamily="34" charset="0"/>
                  </a:rPr>
                  <a:t> method without awaiting…</a:t>
                </a:r>
              </a:p>
              <a:p>
                <a:pPr>
                  <a:spcAft>
                    <a:spcPts val="450"/>
                  </a:spcAft>
                </a:pPr>
                <a:r>
                  <a:rPr lang="en-US" dirty="0">
                    <a:solidFill>
                      <a:srgbClr val="000000"/>
                    </a:solidFill>
                    <a:latin typeface="Arial" panose="020B0604020202020204" pitchFamily="34" charset="0"/>
                    <a:cs typeface="Arial" panose="020B0604020202020204" pitchFamily="34" charset="0"/>
                  </a:rPr>
                  <a:t>Can I help you?</a:t>
                </a:r>
              </a:p>
            </p:txBody>
          </p:sp>
          <p:sp>
            <p:nvSpPr>
              <p:cNvPr id="23" name="Oval 22"/>
              <p:cNvSpPr/>
              <p:nvPr/>
            </p:nvSpPr>
            <p:spPr bwMode="auto">
              <a:xfrm>
                <a:off x="3201794" y="4129659"/>
                <a:ext cx="145086" cy="145156"/>
              </a:xfrm>
              <a:prstGeom prst="ellipse">
                <a:avLst/>
              </a:prstGeom>
              <a:gradFill flip="none" rotWithShape="1">
                <a:gsLst>
                  <a:gs pos="57000">
                    <a:srgbClr val="052D82"/>
                  </a:gs>
                  <a:gs pos="11000">
                    <a:srgbClr val="68FFFF"/>
                  </a:gs>
                  <a:gs pos="100000">
                    <a:srgbClr val="0B2E84"/>
                  </a:gs>
                </a:gsLst>
                <a:path path="circle">
                  <a:fillToRect l="100000" t="100000"/>
                </a:path>
                <a:tileRect r="-100000" b="-100000"/>
              </a:gradFill>
              <a:ln w="254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s-ES" sz="1500" dirty="0">
                  <a:gradFill>
                    <a:gsLst>
                      <a:gs pos="0">
                        <a:srgbClr val="FFFFFF"/>
                      </a:gs>
                      <a:gs pos="100000">
                        <a:srgbClr val="FFFFFF"/>
                      </a:gs>
                    </a:gsLst>
                    <a:lin ang="5400000" scaled="0"/>
                  </a:gradFill>
                </a:endParaRPr>
              </a:p>
            </p:txBody>
          </p:sp>
          <p:sp>
            <p:nvSpPr>
              <p:cNvPr id="24" name="TextBox 23"/>
              <p:cNvSpPr txBox="1"/>
              <p:nvPr/>
            </p:nvSpPr>
            <p:spPr>
              <a:xfrm>
                <a:off x="3380408" y="3989850"/>
                <a:ext cx="3225808" cy="470880"/>
              </a:xfrm>
              <a:prstGeom prst="rect">
                <a:avLst/>
              </a:prstGeom>
              <a:noFill/>
            </p:spPr>
            <p:txBody>
              <a:bodyPr wrap="square" lIns="137148" tIns="109719" rIns="137148" bIns="109719" rtlCol="0">
                <a:spAutoFit/>
              </a:bodyPr>
              <a:lstStyle/>
              <a:p>
                <a:pPr>
                  <a:lnSpc>
                    <a:spcPct val="90000"/>
                  </a:lnSpc>
                  <a:spcAft>
                    <a:spcPts val="450"/>
                  </a:spcAft>
                </a:pPr>
                <a:r>
                  <a:rPr lang="en-US" dirty="0">
                    <a:solidFill>
                      <a:srgbClr val="000000"/>
                    </a:solidFill>
                    <a:latin typeface="Arial" panose="020B0604020202020204" pitchFamily="34" charset="0"/>
                    <a:cs typeface="Arial" panose="020B0604020202020204" pitchFamily="34" charset="0"/>
                  </a:rPr>
                  <a:t>Yep! Return a Task object </a:t>
                </a:r>
                <a:r>
                  <a:rPr lang="en-US" dirty="0" err="1">
                    <a:solidFill>
                      <a:srgbClr val="000000"/>
                    </a:solidFill>
                    <a:latin typeface="Arial" panose="020B0604020202020204" pitchFamily="34" charset="0"/>
                    <a:cs typeface="Arial" panose="020B0604020202020204" pitchFamily="34" charset="0"/>
                  </a:rPr>
                  <a:t>plz</a:t>
                </a:r>
                <a:endParaRPr lang="en-US" dirty="0">
                  <a:solidFill>
                    <a:srgbClr val="000000"/>
                  </a:solidFill>
                  <a:latin typeface="Arial" panose="020B0604020202020204" pitchFamily="34" charset="0"/>
                  <a:cs typeface="Arial" panose="020B0604020202020204" pitchFamily="34" charset="0"/>
                </a:endParaRPr>
              </a:p>
            </p:txBody>
          </p:sp>
          <p:sp>
            <p:nvSpPr>
              <p:cNvPr id="25" name="Oval 24"/>
              <p:cNvSpPr/>
              <p:nvPr/>
            </p:nvSpPr>
            <p:spPr bwMode="auto">
              <a:xfrm>
                <a:off x="3201794" y="4595734"/>
                <a:ext cx="145086" cy="145156"/>
              </a:xfrm>
              <a:prstGeom prst="ellipse">
                <a:avLst/>
              </a:prstGeom>
              <a:gradFill flip="none" rotWithShape="1">
                <a:gsLst>
                  <a:gs pos="57000">
                    <a:srgbClr val="052D82"/>
                  </a:gs>
                  <a:gs pos="11000">
                    <a:srgbClr val="68FFFF"/>
                  </a:gs>
                  <a:gs pos="100000">
                    <a:srgbClr val="0B2E84"/>
                  </a:gs>
                </a:gsLst>
                <a:path path="circle">
                  <a:fillToRect l="100000" t="100000"/>
                </a:path>
                <a:tileRect r="-100000" b="-100000"/>
              </a:gradFill>
              <a:ln w="254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s-ES" sz="1500" dirty="0">
                  <a:gradFill>
                    <a:gsLst>
                      <a:gs pos="0">
                        <a:srgbClr val="FFFFFF"/>
                      </a:gs>
                      <a:gs pos="100000">
                        <a:srgbClr val="FFFFFF"/>
                      </a:gs>
                    </a:gsLst>
                    <a:lin ang="5400000" scaled="0"/>
                  </a:gradFill>
                </a:endParaRPr>
              </a:p>
            </p:txBody>
          </p:sp>
          <p:sp>
            <p:nvSpPr>
              <p:cNvPr id="26" name="TextBox 25"/>
              <p:cNvSpPr txBox="1"/>
              <p:nvPr/>
            </p:nvSpPr>
            <p:spPr>
              <a:xfrm>
                <a:off x="3380408" y="4455926"/>
                <a:ext cx="2998661" cy="470880"/>
              </a:xfrm>
              <a:prstGeom prst="rect">
                <a:avLst/>
              </a:prstGeom>
              <a:noFill/>
            </p:spPr>
            <p:txBody>
              <a:bodyPr wrap="square" lIns="137148" tIns="109719" rIns="137148" bIns="109719" rtlCol="0">
                <a:spAutoFit/>
              </a:bodyPr>
              <a:lstStyle/>
              <a:p>
                <a:pPr>
                  <a:lnSpc>
                    <a:spcPct val="90000"/>
                  </a:lnSpc>
                  <a:spcAft>
                    <a:spcPts val="450"/>
                  </a:spcAft>
                </a:pPr>
                <a:r>
                  <a:rPr lang="en-US" dirty="0">
                    <a:solidFill>
                      <a:srgbClr val="000000"/>
                    </a:solidFill>
                    <a:latin typeface="Arial" panose="020B0604020202020204" pitchFamily="34" charset="0"/>
                    <a:cs typeface="Arial" panose="020B0604020202020204" pitchFamily="34" charset="0"/>
                  </a:rPr>
                  <a:t>Nope. Maybe latter.</a:t>
                </a:r>
              </a:p>
            </p:txBody>
          </p:sp>
        </p:grpSp>
        <p:sp>
          <p:nvSpPr>
            <p:cNvPr id="27" name="Title 2"/>
            <p:cNvSpPr txBox="1">
              <a:spLocks/>
            </p:cNvSpPr>
            <p:nvPr/>
          </p:nvSpPr>
          <p:spPr>
            <a:xfrm>
              <a:off x="4999037" y="5472873"/>
              <a:ext cx="7162801" cy="86680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s-ES" dirty="0" err="1" smtClean="0"/>
                <a:t>Clippy-driven</a:t>
              </a:r>
              <a:r>
                <a:rPr lang="es-ES" dirty="0" smtClean="0"/>
                <a:t> </a:t>
              </a:r>
              <a:r>
                <a:rPr lang="es-ES" dirty="0" err="1" smtClean="0"/>
                <a:t>development</a:t>
              </a:r>
              <a:endParaRPr lang="es-ES" dirty="0"/>
            </a:p>
          </p:txBody>
        </p:sp>
      </p:grpSp>
    </p:spTree>
    <p:extLst>
      <p:ext uri="{BB962C8B-B14F-4D97-AF65-F5344CB8AC3E}">
        <p14:creationId xmlns:p14="http://schemas.microsoft.com/office/powerpoint/2010/main" val="2492786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Thread class</a:t>
            </a:r>
            <a:endParaRPr lang="en-US" dirty="0"/>
          </a:p>
        </p:txBody>
      </p:sp>
      <p:sp>
        <p:nvSpPr>
          <p:cNvPr id="6" name="Rectangle 5"/>
          <p:cNvSpPr/>
          <p:nvPr/>
        </p:nvSpPr>
        <p:spPr>
          <a:xfrm>
            <a:off x="960437" y="1668462"/>
            <a:ext cx="8972235" cy="4278094"/>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FF"/>
                </a:solidFill>
                <a:highlight>
                  <a:srgbClr val="FFFFFF"/>
                </a:highlight>
                <a:latin typeface="Consolas" panose="020B0609020204030204" pitchFamily="49" charset="0"/>
              </a:rPr>
              <a:t> 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r>
              <a:rPr lang="es-E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Thread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oThread</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Thread</a:t>
            </a:r>
            <a:r>
              <a:rPr lang="en-US" sz="1600" dirty="0">
                <a:solidFill>
                  <a:schemeClr val="bg1"/>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ThreadStart</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effectLst>
                  <a:glow rad="381000">
                    <a:srgbClr val="FFFF00"/>
                  </a:glow>
                </a:effectLst>
                <a:highlight>
                  <a:srgbClr val="FFFFFF"/>
                </a:highlight>
                <a:latin typeface="Consolas" panose="020B0609020204030204" pitchFamily="49" charset="0"/>
              </a:rPr>
              <a:t>myExpensiveMethod</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oThread.Start</a:t>
            </a:r>
            <a:r>
              <a:rPr lang="en-U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000000"/>
                </a:solidFill>
                <a:highlight>
                  <a:srgbClr val="FFFFFF"/>
                </a:highlight>
                <a:latin typeface="Consolas" panose="020B0609020204030204" pitchFamily="49" charset="0"/>
              </a:rPr>
              <a:t>oThread.Abort</a:t>
            </a:r>
            <a:r>
              <a:rPr lang="es-E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r>
              <a:rPr lang="es-ES" sz="1600" dirty="0" err="1">
                <a:solidFill>
                  <a:srgbClr val="0000FF"/>
                </a:solidFill>
                <a:highlight>
                  <a:srgbClr val="FFFFFF"/>
                </a:highlight>
                <a:latin typeface="Consolas" panose="020B0609020204030204" pitchFamily="49" charset="0"/>
              </a:rPr>
              <a:t>if</a:t>
            </a:r>
            <a:r>
              <a:rPr lang="es-ES" sz="1600" dirty="0">
                <a:solidFill>
                  <a:srgbClr val="000000"/>
                </a:solidFill>
                <a:highlight>
                  <a:srgbClr val="FFFFFF"/>
                </a:highlight>
                <a:latin typeface="Consolas" panose="020B0609020204030204" pitchFamily="49" charset="0"/>
              </a:rPr>
              <a:t>(</a:t>
            </a:r>
            <a:r>
              <a:rPr lang="es-ES" sz="1600" dirty="0" err="1">
                <a:solidFill>
                  <a:srgbClr val="000000"/>
                </a:solidFill>
                <a:highlight>
                  <a:srgbClr val="FFFFFF"/>
                </a:highlight>
                <a:latin typeface="Consolas" panose="020B0609020204030204" pitchFamily="49" charset="0"/>
              </a:rPr>
              <a:t>oThread.IsAlive</a:t>
            </a:r>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p>
          <a:p>
            <a:r>
              <a:rPr lang="es-ES" sz="1600" dirty="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myExpensiveMethod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//Some expensive stuff here...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//Read from Database/Internet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//Perform some calculations</a:t>
            </a:r>
          </a:p>
          <a:p>
            <a:r>
              <a:rPr lang="es-ES" sz="1600" dirty="0">
                <a:solidFill>
                  <a:schemeClr val="bg1"/>
                </a:solidFill>
                <a:highlight>
                  <a:srgbClr val="FFFFFF"/>
                </a:highlight>
                <a:latin typeface="Consolas" panose="020B0609020204030204" pitchFamily="49" charset="0"/>
              </a:rPr>
              <a:t>    </a:t>
            </a:r>
            <a:r>
              <a:rPr lang="es-ES" sz="1600" dirty="0" err="1">
                <a:highlight>
                  <a:srgbClr val="FFFFFF"/>
                </a:highlight>
                <a:latin typeface="Consolas" panose="020B0609020204030204" pitchFamily="49" charset="0"/>
              </a:rPr>
              <a:t>salaryTextBox.Text</a:t>
            </a:r>
            <a:r>
              <a:rPr lang="es-ES" sz="1600" dirty="0">
                <a:highlight>
                  <a:srgbClr val="FFFFFF"/>
                </a:highlight>
                <a:latin typeface="Consolas" panose="020B0609020204030204" pitchFamily="49" charset="0"/>
              </a:rPr>
              <a:t> = </a:t>
            </a:r>
            <a:r>
              <a:rPr lang="es-ES" sz="1600" dirty="0" err="1">
                <a:highlight>
                  <a:srgbClr val="FFFFFF"/>
                </a:highlight>
                <a:latin typeface="Consolas" panose="020B0609020204030204" pitchFamily="49" charset="0"/>
              </a:rPr>
              <a:t>result</a:t>
            </a:r>
            <a:r>
              <a:rPr lang="es-ES" sz="1600" dirty="0">
                <a:highlight>
                  <a:srgbClr val="FFFFFF"/>
                </a:highlight>
                <a:latin typeface="Consolas" panose="020B0609020204030204" pitchFamily="49" charset="0"/>
              </a:rPr>
              <a:t>;</a:t>
            </a:r>
            <a:endParaRPr lang="en-US" sz="1600" dirty="0">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p:txBody>
      </p:sp>
      <p:sp>
        <p:nvSpPr>
          <p:cNvPr id="15" name="Oval 14"/>
          <p:cNvSpPr/>
          <p:nvPr/>
        </p:nvSpPr>
        <p:spPr bwMode="auto">
          <a:xfrm>
            <a:off x="1301061" y="2772181"/>
            <a:ext cx="116576" cy="115481"/>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1301061" y="5478462"/>
            <a:ext cx="116576" cy="115481"/>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grpSp>
        <p:nvGrpSpPr>
          <p:cNvPr id="14" name="Group 13"/>
          <p:cNvGrpSpPr/>
          <p:nvPr/>
        </p:nvGrpSpPr>
        <p:grpSpPr>
          <a:xfrm>
            <a:off x="4618038" y="2627137"/>
            <a:ext cx="7128509" cy="3613325"/>
            <a:chOff x="4084454" y="2336996"/>
            <a:chExt cx="9505489" cy="4818177"/>
          </a:xfrm>
        </p:grpSpPr>
        <p:pic>
          <p:nvPicPr>
            <p:cNvPr id="9" name="Picture 8"/>
            <p:cNvPicPr>
              <a:picLocks noChangeAspect="1"/>
            </p:cNvPicPr>
            <p:nvPr/>
          </p:nvPicPr>
          <p:blipFill>
            <a:blip r:embed="rId3"/>
            <a:stretch>
              <a:fillRect/>
            </a:stretch>
          </p:blipFill>
          <p:spPr>
            <a:xfrm>
              <a:off x="8118045" y="2336996"/>
              <a:ext cx="5471898" cy="4818177"/>
            </a:xfrm>
            <a:prstGeom prst="rect">
              <a:avLst/>
            </a:prstGeom>
          </p:spPr>
        </p:pic>
        <p:cxnSp>
          <p:nvCxnSpPr>
            <p:cNvPr id="11" name="Straight Connector 10"/>
            <p:cNvCxnSpPr/>
            <p:nvPr/>
          </p:nvCxnSpPr>
          <p:spPr>
            <a:xfrm flipH="1">
              <a:off x="4084454" y="2736771"/>
              <a:ext cx="4033590" cy="3504485"/>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4896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ThreadPool</a:t>
            </a:r>
            <a:endParaRPr lang="en-US" dirty="0"/>
          </a:p>
        </p:txBody>
      </p:sp>
      <p:sp>
        <p:nvSpPr>
          <p:cNvPr id="6" name="Rectangle 5"/>
          <p:cNvSpPr/>
          <p:nvPr/>
        </p:nvSpPr>
        <p:spPr>
          <a:xfrm>
            <a:off x="884237" y="1516062"/>
            <a:ext cx="9237459" cy="4524315"/>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FF"/>
                </a:solidFill>
                <a:highlight>
                  <a:srgbClr val="FFFFFF"/>
                </a:highlight>
                <a:latin typeface="Consolas" panose="020B0609020204030204" pitchFamily="49" charset="0"/>
              </a:rPr>
              <a:t> void</a:t>
            </a:r>
            <a:r>
              <a:rPr lang="en-US" sz="1600" dirty="0">
                <a:solidFill>
                  <a:srgbClr val="000000"/>
                </a:solidFill>
                <a:highlight>
                  <a:srgbClr val="FFFFFF"/>
                </a:highlight>
                <a:latin typeface="Consolas" panose="020B0609020204030204" pitchFamily="49" charset="0"/>
              </a:rPr>
              <a:t> Button1_Click(</a:t>
            </a:r>
            <a:r>
              <a:rPr lang="en-US" sz="1600" dirty="0">
                <a:solidFill>
                  <a:srgbClr val="0000FF"/>
                </a:solidFill>
                <a:highlight>
                  <a:srgbClr val="FFFFFF"/>
                </a:highlight>
                <a:latin typeface="Consolas" panose="020B0609020204030204" pitchFamily="49" charset="0"/>
              </a:rPr>
              <a:t>object</a:t>
            </a:r>
            <a:r>
              <a:rPr lang="en-US" sz="1600" dirty="0">
                <a:solidFill>
                  <a:srgbClr val="000000"/>
                </a:solidFill>
                <a:highlight>
                  <a:srgbClr val="FFFFFF"/>
                </a:highlight>
                <a:latin typeface="Consolas" panose="020B0609020204030204" pitchFamily="49" charset="0"/>
              </a:rPr>
              <a:t> Sender, </a:t>
            </a:r>
            <a:r>
              <a:rPr lang="en-US" sz="1600" dirty="0" err="1">
                <a:solidFill>
                  <a:srgbClr val="2B91AF"/>
                </a:solidFill>
                <a:highlight>
                  <a:srgbClr val="FFFFFF"/>
                </a:highlight>
                <a:latin typeface="Consolas" panose="020B0609020204030204" pitchFamily="49" charset="0"/>
              </a:rPr>
              <a:t>EventArgs</a:t>
            </a:r>
            <a:r>
              <a:rPr lang="en-US" sz="1600" dirty="0">
                <a:solidFill>
                  <a:srgbClr val="000000"/>
                </a:solidFill>
                <a:highlight>
                  <a:srgbClr val="FFFFFF"/>
                </a:highlight>
                <a:latin typeface="Consolas" panose="020B0609020204030204" pitchFamily="49" charset="0"/>
              </a:rPr>
              <a:t> e) {</a:t>
            </a:r>
          </a:p>
          <a:p>
            <a:endParaRPr lang="es-ES" sz="1600" dirty="0" smtClean="0">
              <a:solidFill>
                <a:srgbClr val="000000"/>
              </a:solidFill>
              <a:highlight>
                <a:srgbClr val="FFFFFF"/>
              </a:highlight>
              <a:latin typeface="Consolas" panose="020B0609020204030204" pitchFamily="49" charset="0"/>
            </a:endParaRPr>
          </a:p>
          <a:p>
            <a:r>
              <a:rPr lang="es-ES" sz="1600" dirty="0" smtClean="0">
                <a:solidFill>
                  <a:srgbClr val="000000"/>
                </a:solidFill>
                <a:highlight>
                  <a:srgbClr val="FFFFFF"/>
                </a:highlight>
                <a:latin typeface="Consolas" panose="020B0609020204030204" pitchFamily="49" charset="0"/>
              </a:rPr>
              <a:t>    </a:t>
            </a:r>
            <a:r>
              <a:rPr lang="es-ES" sz="1600" dirty="0">
                <a:solidFill>
                  <a:srgbClr val="008000"/>
                </a:solidFill>
                <a:highlight>
                  <a:srgbClr val="FFFFFF"/>
                </a:highlight>
                <a:latin typeface="Consolas" panose="020B0609020204030204" pitchFamily="49" charset="0"/>
              </a:rPr>
              <a:t>//</a:t>
            </a:r>
            <a:r>
              <a:rPr lang="en-US" sz="1600" dirty="0">
                <a:solidFill>
                  <a:srgbClr val="008000"/>
                </a:solidFill>
                <a:highlight>
                  <a:srgbClr val="FFFFFF"/>
                </a:highlight>
                <a:latin typeface="Consolas" panose="020B0609020204030204" pitchFamily="49" charset="0"/>
              </a:rPr>
              <a:t>Thread </a:t>
            </a:r>
            <a:r>
              <a:rPr lang="en-US" sz="1600" dirty="0" err="1">
                <a:solidFill>
                  <a:srgbClr val="008000"/>
                </a:solidFill>
                <a:highlight>
                  <a:srgbClr val="FFFFFF"/>
                </a:highlight>
                <a:latin typeface="Consolas" panose="020B0609020204030204" pitchFamily="49" charset="0"/>
              </a:rPr>
              <a:t>oThread</a:t>
            </a:r>
            <a:r>
              <a:rPr lang="en-US" sz="1600" dirty="0">
                <a:solidFill>
                  <a:srgbClr val="008000"/>
                </a:solidFill>
                <a:highlight>
                  <a:srgbClr val="FFFFFF"/>
                </a:highlight>
                <a:latin typeface="Consolas" panose="020B0609020204030204" pitchFamily="49" charset="0"/>
              </a:rPr>
              <a:t> = new Thread(new </a:t>
            </a:r>
            <a:r>
              <a:rPr lang="en-US" sz="1600" dirty="0" err="1">
                <a:solidFill>
                  <a:srgbClr val="008000"/>
                </a:solidFill>
                <a:highlight>
                  <a:srgbClr val="FFFFFF"/>
                </a:highlight>
                <a:latin typeface="Consolas" panose="020B0609020204030204" pitchFamily="49" charset="0"/>
              </a:rPr>
              <a:t>ThreadStart</a:t>
            </a:r>
            <a:r>
              <a:rPr lang="en-US" sz="1600" dirty="0">
                <a:solidFill>
                  <a:srgbClr val="008000"/>
                </a:solidFill>
                <a:highlight>
                  <a:srgbClr val="FFFFFF"/>
                </a:highlight>
                <a:latin typeface="Consolas" panose="020B0609020204030204" pitchFamily="49" charset="0"/>
              </a:rPr>
              <a:t>(</a:t>
            </a:r>
            <a:r>
              <a:rPr lang="en-US" sz="1600" dirty="0" err="1">
                <a:solidFill>
                  <a:srgbClr val="008000"/>
                </a:solidFill>
                <a:highlight>
                  <a:srgbClr val="FFFFFF"/>
                </a:highlight>
                <a:latin typeface="Consolas" panose="020B0609020204030204" pitchFamily="49" charset="0"/>
              </a:rPr>
              <a:t>myExpensiveMethod</a:t>
            </a:r>
            <a:r>
              <a:rPr lang="en-US" sz="1600" dirty="0">
                <a:solidFill>
                  <a:srgbClr val="008000"/>
                </a:solidFill>
                <a:highlight>
                  <a:srgbClr val="FFFFFF"/>
                </a:highlight>
                <a:latin typeface="Consolas" panose="020B0609020204030204" pitchFamily="49" charset="0"/>
              </a:rPr>
              <a:t>));</a:t>
            </a:r>
          </a:p>
          <a:p>
            <a:r>
              <a:rPr lang="en-US" sz="1600" dirty="0">
                <a:solidFill>
                  <a:srgbClr val="008000"/>
                </a:solidFill>
                <a:highlight>
                  <a:srgbClr val="FFFFFF"/>
                </a:highlight>
                <a:latin typeface="Consolas" panose="020B0609020204030204" pitchFamily="49" charset="0"/>
              </a:rPr>
              <a:t>    //</a:t>
            </a:r>
            <a:r>
              <a:rPr lang="en-US" sz="1600" dirty="0" err="1">
                <a:solidFill>
                  <a:srgbClr val="008000"/>
                </a:solidFill>
                <a:highlight>
                  <a:srgbClr val="FFFFFF"/>
                </a:highlight>
                <a:latin typeface="Consolas" panose="020B0609020204030204" pitchFamily="49" charset="0"/>
              </a:rPr>
              <a:t>oThread.Start</a:t>
            </a:r>
            <a:r>
              <a:rPr lang="en-US" sz="1600" dirty="0">
                <a:solidFill>
                  <a:srgbClr val="008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s-E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ThreadPool</a:t>
            </a:r>
            <a:r>
              <a:rPr lang="en-US" sz="1600" dirty="0" err="1">
                <a:solidFill>
                  <a:srgbClr val="000000"/>
                </a:solidFill>
                <a:highlight>
                  <a:srgbClr val="FFFFFF"/>
                </a:highlight>
                <a:latin typeface="Consolas" panose="020B0609020204030204" pitchFamily="49" charset="0"/>
              </a:rPr>
              <a:t>.QueueUserWorkItem</a:t>
            </a:r>
            <a:r>
              <a:rPr lang="en-US" sz="1600" dirty="0">
                <a:solidFill>
                  <a:srgbClr val="000000"/>
                </a:solidFill>
                <a:highlight>
                  <a:srgbClr val="FFFFFF"/>
                </a:highlight>
                <a:latin typeface="Consolas" panose="020B0609020204030204" pitchFamily="49" charset="0"/>
              </a:rPr>
              <a:t>(p =&gt; </a:t>
            </a:r>
            <a:r>
              <a:rPr lang="en-US" sz="1600" dirty="0" err="1">
                <a:solidFill>
                  <a:srgbClr val="000000"/>
                </a:solidFill>
                <a:effectLst>
                  <a:glow rad="381000">
                    <a:srgbClr val="FFFF00"/>
                  </a:glow>
                </a:effectLst>
                <a:highlight>
                  <a:srgbClr val="FFFFFF"/>
                </a:highlight>
                <a:latin typeface="Consolas" panose="020B0609020204030204" pitchFamily="49" charset="0"/>
              </a:rPr>
              <a:t>myExpensiveMethod</a:t>
            </a:r>
            <a:r>
              <a:rPr lang="en-US" sz="1600" dirty="0">
                <a:solidFill>
                  <a:srgbClr val="000000"/>
                </a:solidFill>
                <a:effectLst>
                  <a:glow rad="381000">
                    <a:srgbClr val="FFFF00"/>
                  </a:glow>
                </a:effectLst>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p>
          <a:p>
            <a:r>
              <a:rPr lang="es-ES" sz="1600" dirty="0">
                <a:solidFill>
                  <a:srgbClr val="000000"/>
                </a:solidFill>
                <a:highlight>
                  <a:srgbClr val="FFFFFF"/>
                </a:highlight>
                <a:latin typeface="Consolas" panose="020B0609020204030204" pitchFamily="49" charset="0"/>
              </a:rPr>
              <a:t>    </a:t>
            </a:r>
          </a:p>
          <a:p>
            <a:endParaRPr lang="es-E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endParaRPr lang="es-E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static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void</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myExpensiveMethod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//Some expensive stuff here...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//Read from Database/Internet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//Perform some calculations</a:t>
            </a:r>
          </a:p>
          <a:p>
            <a:r>
              <a:rPr lang="es-ES" sz="1600" dirty="0">
                <a:solidFill>
                  <a:schemeClr val="bg1"/>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salaryTextBox.InvokeRequired</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salaryTextBox.Invoke</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Action</a:t>
            </a:r>
            <a:r>
              <a:rPr lang="en-US" sz="1600" dirty="0">
                <a:solidFill>
                  <a:srgbClr val="000000"/>
                </a:solidFill>
                <a:highlight>
                  <a:srgbClr val="FFFFFF"/>
                </a:highlight>
                <a:latin typeface="Consolas" panose="020B0609020204030204" pitchFamily="49" charset="0"/>
              </a:rPr>
              <a:t>(() =&gt; </a:t>
            </a:r>
            <a:r>
              <a:rPr lang="en-US" sz="1600" dirty="0" err="1">
                <a:solidFill>
                  <a:srgbClr val="000000"/>
                </a:solidFill>
                <a:highlight>
                  <a:srgbClr val="FFFFFF"/>
                </a:highlight>
                <a:latin typeface="Consolas" panose="020B0609020204030204" pitchFamily="49" charset="0"/>
              </a:rPr>
              <a:t>salaryTextBox.Text</a:t>
            </a:r>
            <a:r>
              <a:rPr lang="en-US" sz="1600" dirty="0">
                <a:solidFill>
                  <a:srgbClr val="000000"/>
                </a:solidFill>
                <a:highlight>
                  <a:srgbClr val="FFFFFF"/>
                </a:highlight>
                <a:latin typeface="Consolas" panose="020B0609020204030204" pitchFamily="49" charset="0"/>
              </a:rPr>
              <a:t> = result));</a:t>
            </a:r>
          </a:p>
          <a:p>
            <a:r>
              <a:rPr lang="en-US" sz="1600" dirty="0">
                <a:solidFill>
                  <a:srgbClr val="000000"/>
                </a:solidFill>
                <a:highlight>
                  <a:srgbClr val="FFFFFF"/>
                </a:highlight>
                <a:latin typeface="Consolas" panose="020B0609020204030204" pitchFamily="49" charset="0"/>
              </a:rPr>
              <a:t>}</a:t>
            </a:r>
          </a:p>
        </p:txBody>
      </p:sp>
      <p:sp>
        <p:nvSpPr>
          <p:cNvPr id="5" name="Line Callout 2 4"/>
          <p:cNvSpPr/>
          <p:nvPr/>
        </p:nvSpPr>
        <p:spPr bwMode="auto">
          <a:xfrm>
            <a:off x="8132429" y="4432158"/>
            <a:ext cx="2572418" cy="873409"/>
          </a:xfrm>
          <a:prstGeom prst="borderCallout2">
            <a:avLst>
              <a:gd name="adj1" fmla="val 19719"/>
              <a:gd name="adj2" fmla="val 224"/>
              <a:gd name="adj3" fmla="val 18750"/>
              <a:gd name="adj4" fmla="val -16667"/>
              <a:gd name="adj5" fmla="val 117347"/>
              <a:gd name="adj6" fmla="val -46009"/>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ts val="90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Update UI from other Thread</a:t>
            </a:r>
          </a:p>
        </p:txBody>
      </p:sp>
    </p:spTree>
    <p:extLst>
      <p:ext uri="{BB962C8B-B14F-4D97-AF65-F5344CB8AC3E}">
        <p14:creationId xmlns:p14="http://schemas.microsoft.com/office/powerpoint/2010/main" val="178921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ontrol xmlns="http://schemas.microsoft.com/VisualStudio/2011/storyboarding/control">
  <Id Name="efe5a390-2970-49e9-af59-9713de369ad9"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ed015050-a57a-4d39-9cd8-b09b64473eb7"/>
    <ds:schemaRef ds:uri="http://purl.org/dc/dcmitype/"/>
    <ds:schemaRef ds:uri="http://schemas.microsoft.com/office/infopath/2007/PartnerControls"/>
    <ds:schemaRef ds:uri="http://purl.org/dc/elements/1.1/"/>
    <ds:schemaRef ds:uri="http://schemas.microsoft.com/office/2006/documentManagement/types"/>
    <ds:schemaRef ds:uri="2b2dfeed-2da1-4ef4-b600-f5543001ef98"/>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Template>
  <TotalTime>2228</TotalTime>
  <Words>14482</Words>
  <Application>Microsoft Office PowerPoint</Application>
  <PresentationFormat>Custom</PresentationFormat>
  <Paragraphs>1589</Paragraphs>
  <Slides>61</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ＭＳ Ｐゴシック</vt:lpstr>
      <vt:lpstr>Arial</vt:lpstr>
      <vt:lpstr>Avenir LT Pro 45 Book</vt:lpstr>
      <vt:lpstr>Calibri</vt:lpstr>
      <vt:lpstr>Consolas</vt:lpstr>
      <vt:lpstr>Impact</vt:lpstr>
      <vt:lpstr>Segoe UI</vt:lpstr>
      <vt:lpstr>Segoe UI Light</vt:lpstr>
      <vt:lpstr>Segoe UI Semilight</vt:lpstr>
      <vt:lpstr>Times New Roman</vt:lpstr>
      <vt:lpstr>Wingdings</vt:lpstr>
      <vt:lpstr>5-30629_Build_Template_WHITE</vt:lpstr>
      <vt:lpstr>PowerPoint Presentation</vt:lpstr>
      <vt:lpstr>//async Best Practices</vt:lpstr>
      <vt:lpstr>PowerPoint Presentation</vt:lpstr>
      <vt:lpstr>About Lluis Franco…</vt:lpstr>
      <vt:lpstr>Key Takeaways</vt:lpstr>
      <vt:lpstr>Evolution of the async model</vt:lpstr>
      <vt:lpstr>Evolution of the async model</vt:lpstr>
      <vt:lpstr>Thread class</vt:lpstr>
      <vt:lpstr>ThreadPool</vt:lpstr>
      <vt:lpstr>IAsyncResult</vt:lpstr>
      <vt:lpstr>Task Parallel Library</vt:lpstr>
      <vt:lpstr>Task Parallel Library - PLINQ</vt:lpstr>
      <vt:lpstr>“Judge me by my size, do you?”</vt:lpstr>
      <vt:lpstr>Task Parallel Library – Parallel class</vt:lpstr>
      <vt:lpstr>Task Parallel Library - Task class (1)</vt:lpstr>
      <vt:lpstr>Task Parallel Library - Task class (2)</vt:lpstr>
      <vt:lpstr>Task Parallel Library - Task class (3)</vt:lpstr>
      <vt:lpstr>async/await</vt:lpstr>
      <vt:lpstr>async/await</vt:lpstr>
      <vt:lpstr>async/await REAL</vt:lpstr>
      <vt:lpstr>async/await</vt:lpstr>
      <vt:lpstr>Mental Model (sync)</vt:lpstr>
      <vt:lpstr>Mental Model (async)</vt:lpstr>
      <vt:lpstr>DEMO  Sync vs Async  Method Invocation Overhead</vt:lpstr>
      <vt:lpstr>Async void is only for event handlers</vt:lpstr>
      <vt:lpstr>For goodness’ sake,  stop using async void!</vt:lpstr>
      <vt:lpstr>Async void is only for event handlers</vt:lpstr>
      <vt:lpstr>Async void is only for event handlers</vt:lpstr>
      <vt:lpstr>Async void is only for event handlers</vt:lpstr>
      <vt:lpstr>Async void is only for event handlers</vt:lpstr>
      <vt:lpstr>Threadpool</vt:lpstr>
      <vt:lpstr>Threadpool</vt:lpstr>
      <vt:lpstr>Threadpool</vt:lpstr>
      <vt:lpstr>Is this code CPU-bound, or I/O-bound?</vt:lpstr>
      <vt:lpstr>Threadpool</vt:lpstr>
      <vt:lpstr>Threadpool</vt:lpstr>
      <vt:lpstr>Threadpool</vt:lpstr>
      <vt:lpstr>Threadpool</vt:lpstr>
      <vt:lpstr>Threadpool</vt:lpstr>
      <vt:lpstr>Library methods shouldn’t lie</vt:lpstr>
      <vt:lpstr>Library methods shouldn’t lie</vt:lpstr>
      <vt:lpstr>Library methods shouldn’t lie</vt:lpstr>
      <vt:lpstr>DEMO  The dangers of Task.Run in libraries</vt:lpstr>
      <vt:lpstr>The dangers of </vt:lpstr>
      <vt:lpstr>The dangers of </vt:lpstr>
      <vt:lpstr>Library methods shouldn’t lie</vt:lpstr>
      <vt:lpstr>Should expose chunky async APIs</vt:lpstr>
      <vt:lpstr>Mental Model (sync)</vt:lpstr>
      <vt:lpstr>Mental Model (async)</vt:lpstr>
      <vt:lpstr>Fast Path in awaits</vt:lpstr>
      <vt:lpstr>Fast Path in awaits</vt:lpstr>
      <vt:lpstr>Fast Path in awaits</vt:lpstr>
      <vt:lpstr>DEMO  Tracking the Garbage Collector</vt:lpstr>
      <vt:lpstr>Should expose chunky async APIs</vt:lpstr>
      <vt:lpstr>Use .ConfigureAwait(false) in libraries</vt:lpstr>
      <vt:lpstr>Use .ConfigureAwait(false) in libraries</vt:lpstr>
      <vt:lpstr>DEMO  Consider .ConfigureAwait in Libraries</vt:lpstr>
      <vt:lpstr>Use .ConfigureAwait(false) in libraries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 Best Practices</dc:title>
  <dc:subject>Async Best Practices - DotNet Spain Conference 2016</dc:subject>
  <dc:creator>Lluis Franco</dc:creator>
  <cp:keywords>Build 2015</cp:keywords>
  <dc:description/>
  <cp:lastModifiedBy>Lluis Franco</cp:lastModifiedBy>
  <cp:revision>152</cp:revision>
  <dcterms:created xsi:type="dcterms:W3CDTF">2015-04-07T19:39:07Z</dcterms:created>
  <dcterms:modified xsi:type="dcterms:W3CDTF">2016-02-11T14:15:09Z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